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335" r:id="rId2"/>
    <p:sldId id="281" r:id="rId3"/>
    <p:sldId id="282" r:id="rId4"/>
    <p:sldId id="283" r:id="rId5"/>
    <p:sldId id="285" r:id="rId6"/>
    <p:sldId id="286" r:id="rId7"/>
    <p:sldId id="287" r:id="rId8"/>
    <p:sldId id="301" r:id="rId9"/>
    <p:sldId id="290" r:id="rId10"/>
    <p:sldId id="288" r:id="rId11"/>
    <p:sldId id="311" r:id="rId12"/>
    <p:sldId id="313" r:id="rId13"/>
    <p:sldId id="315" r:id="rId14"/>
    <p:sldId id="303" r:id="rId15"/>
    <p:sldId id="306" r:id="rId16"/>
    <p:sldId id="307" r:id="rId17"/>
    <p:sldId id="308" r:id="rId18"/>
    <p:sldId id="309" r:id="rId19"/>
    <p:sldId id="289" r:id="rId20"/>
    <p:sldId id="302" r:id="rId21"/>
    <p:sldId id="291" r:id="rId22"/>
    <p:sldId id="292" r:id="rId23"/>
    <p:sldId id="316" r:id="rId24"/>
    <p:sldId id="317" r:id="rId25"/>
    <p:sldId id="322" r:id="rId26"/>
    <p:sldId id="323" r:id="rId27"/>
    <p:sldId id="319" r:id="rId28"/>
    <p:sldId id="318" r:id="rId29"/>
    <p:sldId id="320" r:id="rId30"/>
    <p:sldId id="321" r:id="rId31"/>
    <p:sldId id="325" r:id="rId32"/>
    <p:sldId id="324" r:id="rId33"/>
    <p:sldId id="336" r:id="rId34"/>
    <p:sldId id="328" r:id="rId35"/>
    <p:sldId id="337" r:id="rId36"/>
    <p:sldId id="326" r:id="rId37"/>
    <p:sldId id="327" r:id="rId38"/>
    <p:sldId id="329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30" r:id="rId47"/>
    <p:sldId id="333" r:id="rId48"/>
    <p:sldId id="331" r:id="rId49"/>
    <p:sldId id="332" r:id="rId50"/>
    <p:sldId id="334" r:id="rId51"/>
    <p:sldId id="284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85748"/>
  </p:normalViewPr>
  <p:slideViewPr>
    <p:cSldViewPr snapToGrid="0" snapToObjects="1">
      <p:cViewPr>
        <p:scale>
          <a:sx n="87" d="100"/>
          <a:sy n="87" d="100"/>
        </p:scale>
        <p:origin x="336" y="2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good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questions.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science.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0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C9EB6B-96A1-6146-928C-8919056518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0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gif"/><Relationship Id="rId5" Type="http://schemas.openxmlformats.org/officeDocument/2006/relationships/image" Target="../media/image4.gif"/><Relationship Id="rId6" Type="http://schemas.openxmlformats.org/officeDocument/2006/relationships/image" Target="../media/image5.gif"/><Relationship Id="rId7" Type="http://schemas.openxmlformats.org/officeDocument/2006/relationships/image" Target="../media/image6.gif"/><Relationship Id="rId8" Type="http://schemas.openxmlformats.org/officeDocument/2006/relationships/image" Target="../media/image7.gif"/><Relationship Id="rId9" Type="http://schemas.openxmlformats.org/officeDocument/2006/relationships/image" Target="../media/image8.gif"/><Relationship Id="rId10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.umn.edu/~tpederse/Pubs/scsug96.pdf" TargetMode="External"/><Relationship Id="rId4" Type="http://schemas.openxmlformats.org/officeDocument/2006/relationships/hyperlink" Target="http://www.vldb.org/pvldb/vol8/p305-ElKishky.pdf" TargetMode="External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dfs.semanticscholar.org/ccd5/898c79f90c25e24222410d5613edfd007985.pdf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class/j6dmfs52c6d5ov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g-jiang.com/pubs/catchsync-kdd14/catchsync-kdd14-paper.pdf" TargetMode="External"/><Relationship Id="rId4" Type="http://schemas.openxmlformats.org/officeDocument/2006/relationships/hyperlink" Target="http://konect.uni-koblenz.de/networks/" TargetMode="External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hyperlink" Target="https://en.wikipedia.org/wiki/Trie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/460h772tpuceew5/pdf.zip?dl=0" TargetMode="External"/><Relationship Id="rId4" Type="http://schemas.openxmlformats.org/officeDocument/2006/relationships/hyperlink" Target="https://www.dropbox.com/s/o0f7qjb5mobmfvt/text.zip?dl=0" TargetMode="External"/><Relationship Id="rId5" Type="http://schemas.openxmlformats.org/officeDocument/2006/relationships/hyperlink" Target="https://www.dropbox.com/s/o9qzhbdd0pmk5wm/microsoft.zip?dl=0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228" y="2248460"/>
            <a:ext cx="5153493" cy="2780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20" y="0"/>
            <a:ext cx="3044877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0"/>
            <a:ext cx="2963333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1" y="2286000"/>
            <a:ext cx="2963334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959223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997" y="0"/>
            <a:ext cx="3141003" cy="2286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508" y="4572000"/>
            <a:ext cx="3043491" cy="2286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268" y="2286000"/>
            <a:ext cx="3058732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120" y="5029200"/>
            <a:ext cx="313957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6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828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460" y="2104920"/>
            <a:ext cx="9025540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Dr.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err="1" smtClean="0">
                <a:solidFill>
                  <a:schemeClr val="bg1"/>
                </a:solidFill>
              </a:rPr>
              <a:t>Zordon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Alpha,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how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about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this</a:t>
            </a:r>
            <a:r>
              <a:rPr lang="mr-IN" altLang="zh-CN" sz="3600" b="1" i="1" dirty="0" smtClean="0">
                <a:solidFill>
                  <a:schemeClr val="bg1"/>
                </a:solidFill>
              </a:rPr>
              <a:t>…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read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u="sng" dirty="0" smtClean="0">
                <a:solidFill>
                  <a:schemeClr val="bg1"/>
                </a:solidFill>
              </a:rPr>
              <a:t>understand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the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5,853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papers.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For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now,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are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my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6000" b="1" i="1" dirty="0" err="1" smtClean="0">
                <a:solidFill>
                  <a:schemeClr val="bg1"/>
                </a:solidFill>
              </a:rPr>
              <a:t>SciBot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!</a:t>
            </a:r>
            <a:endParaRPr lang="zh-CN" altLang="en-US" sz="3600" b="1" i="1" dirty="0">
              <a:solidFill>
                <a:schemeClr val="bg1"/>
              </a:solidFill>
            </a:endParaRPr>
          </a:p>
          <a:p>
            <a:endParaRPr lang="zh-CN" altLang="en-US" sz="3600" b="1" i="1" dirty="0" smtClean="0">
              <a:solidFill>
                <a:schemeClr val="bg1"/>
              </a:solidFill>
            </a:endParaRPr>
          </a:p>
          <a:p>
            <a:r>
              <a:rPr lang="en-US" altLang="zh-CN" sz="3600" b="1" dirty="0" smtClean="0">
                <a:solidFill>
                  <a:schemeClr val="bg1"/>
                </a:solidFill>
              </a:rPr>
              <a:t>Alpha: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That’s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easy!</a:t>
            </a:r>
            <a:endParaRPr lang="zh-CN" altLang="en-U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50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96"/>
            <a:ext cx="9144000" cy="6800850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183780"/>
              </p:ext>
            </p:extLst>
          </p:nvPr>
        </p:nvGraphicFramePr>
        <p:xfrm>
          <a:off x="256872" y="1526494"/>
          <a:ext cx="2885768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2374"/>
                <a:gridCol w="97339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Author</a:t>
                      </a:r>
                      <a:endParaRPr lang="en-U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#paper</a:t>
                      </a:r>
                      <a:endParaRPr lang="en-US" b="1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jiawei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han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philip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smtClean="0"/>
                        <a:t>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err="1" smtClean="0"/>
                        <a:t>yu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christos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altLang="zh-CN" baseline="0" dirty="0" err="1" smtClean="0"/>
                        <a:t>faloutsos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64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jieping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ye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42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ravi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kumar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41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jure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err="1" smtClean="0"/>
                        <a:t>leskovec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40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526843"/>
              </p:ext>
            </p:extLst>
          </p:nvPr>
        </p:nvGraphicFramePr>
        <p:xfrm>
          <a:off x="1981203" y="3943032"/>
          <a:ext cx="1936954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68593"/>
                <a:gridCol w="126836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Char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#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20,953,911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14,791,644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12,864,269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12,716,160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11,753,274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11,673,479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58189"/>
              </p:ext>
            </p:extLst>
          </p:nvPr>
        </p:nvGraphicFramePr>
        <p:xfrm>
          <a:off x="3507662" y="1602596"/>
          <a:ext cx="1904999" cy="2595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3004"/>
                <a:gridCol w="113199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Word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#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the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2,154,841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of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1,127,177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and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818,732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797,101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727,085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to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 smtClean="0"/>
                        <a:t>718,857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5513073" y="2315761"/>
            <a:ext cx="3272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i="1" dirty="0" smtClean="0">
                <a:solidFill>
                  <a:schemeClr val="bg1"/>
                </a:solidFill>
              </a:rPr>
              <a:t>Am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smart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Bot?</a:t>
            </a:r>
            <a:endParaRPr lang="zh-CN" altLang="en-US" sz="32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25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828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8460" y="2104920"/>
            <a:ext cx="902554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Dr.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err="1" smtClean="0">
                <a:solidFill>
                  <a:schemeClr val="bg1"/>
                </a:solidFill>
              </a:rPr>
              <a:t>Zordon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4800" b="1" i="1" dirty="0" smtClean="0">
                <a:solidFill>
                  <a:schemeClr val="bg1"/>
                </a:solidFill>
              </a:rPr>
              <a:t>No!!!</a:t>
            </a:r>
            <a:r>
              <a:rPr lang="zh-CN" altLang="en-US" sz="4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I’ll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pay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your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training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at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Notre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Dame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CSE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Data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Science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Course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mr-IN" altLang="zh-CN" sz="3600" b="1" i="1" dirty="0" smtClean="0">
                <a:solidFill>
                  <a:schemeClr val="bg1"/>
                </a:solidFill>
              </a:rPr>
              <a:t>…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</a:p>
          <a:p>
            <a:endParaRPr lang="zh-CN" altLang="en-US" sz="3600" b="1" i="1" dirty="0">
              <a:solidFill>
                <a:schemeClr val="bg1"/>
              </a:solidFill>
            </a:endParaRPr>
          </a:p>
          <a:p>
            <a:r>
              <a:rPr lang="en-US" altLang="zh-CN" sz="3600" b="1" dirty="0" smtClean="0">
                <a:solidFill>
                  <a:schemeClr val="bg1"/>
                </a:solidFill>
              </a:rPr>
              <a:t>Alpha: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53" y="3259081"/>
            <a:ext cx="1674979" cy="167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2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Science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24217" y="1611471"/>
            <a:ext cx="1828800" cy="45720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Datasets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4217" y="2394923"/>
            <a:ext cx="1828800" cy="73152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</a:rPr>
              <a:t>Application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Problems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0845" y="2394923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rgbClr val="C00000"/>
                </a:solidFill>
              </a:rPr>
              <a:t>Informal</a:t>
            </a:r>
            <a:r>
              <a:rPr lang="zh-CN" altLang="en-US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b="1" i="1" dirty="0" smtClean="0">
                <a:solidFill>
                  <a:srgbClr val="C00000"/>
                </a:solidFill>
              </a:rPr>
              <a:t>Problem</a:t>
            </a:r>
            <a:r>
              <a:rPr lang="zh-CN" altLang="en-US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b="1" i="1" dirty="0" smtClean="0">
                <a:solidFill>
                  <a:srgbClr val="C00000"/>
                </a:solidFill>
              </a:rPr>
              <a:t>(Task)</a:t>
            </a:r>
            <a:r>
              <a:rPr lang="zh-CN" altLang="en-US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b="1" i="1" dirty="0" smtClean="0">
                <a:solidFill>
                  <a:srgbClr val="C00000"/>
                </a:solidFill>
              </a:rPr>
              <a:t>Definition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40845" y="3785479"/>
            <a:ext cx="22860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en-US" altLang="zh-CN" dirty="0" smtClean="0">
                <a:solidFill>
                  <a:schemeClr val="tx1"/>
                </a:solidFill>
              </a:rPr>
              <a:t>ormal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(Learning?)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Problem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Definition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0845" y="1611471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Cleaning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14673" y="1611471"/>
            <a:ext cx="18288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Integration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14673" y="3785479"/>
            <a:ext cx="1828800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Task-Relevant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Data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Selection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40845" y="4869612"/>
            <a:ext cx="3200400" cy="45720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rgbClr val="C00000"/>
                </a:solidFill>
              </a:rPr>
              <a:t>Data</a:t>
            </a:r>
            <a:r>
              <a:rPr lang="zh-CN" altLang="en-US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b="1" i="1" dirty="0" smtClean="0">
                <a:solidFill>
                  <a:srgbClr val="C00000"/>
                </a:solidFill>
              </a:rPr>
              <a:t>Mining/Machine</a:t>
            </a:r>
            <a:r>
              <a:rPr lang="zh-CN" altLang="en-US" b="1" i="1" dirty="0" smtClean="0">
                <a:solidFill>
                  <a:srgbClr val="C00000"/>
                </a:solidFill>
              </a:rPr>
              <a:t> </a:t>
            </a:r>
            <a:r>
              <a:rPr lang="en-US" altLang="zh-CN" b="1" i="1" dirty="0" smtClean="0">
                <a:solidFill>
                  <a:srgbClr val="C00000"/>
                </a:solidFill>
              </a:rPr>
              <a:t>Learning</a:t>
            </a:r>
            <a:endParaRPr lang="en-US" b="1" i="1" dirty="0">
              <a:solidFill>
                <a:srgbClr val="C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80330" y="5568156"/>
            <a:ext cx="2721429" cy="45720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 smtClean="0">
                <a:solidFill>
                  <a:srgbClr val="C00000"/>
                </a:solidFill>
              </a:rPr>
              <a:t>Knowledge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(patterns,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etc.)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593794" y="5430996"/>
            <a:ext cx="1410789" cy="731520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Pattern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evaluation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stCxn id="5" idx="3"/>
            <a:endCxn id="11" idx="1"/>
          </p:cNvCxnSpPr>
          <p:nvPr/>
        </p:nvCxnSpPr>
        <p:spPr>
          <a:xfrm>
            <a:off x="2553017" y="1840071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  <a:endCxn id="12" idx="1"/>
          </p:cNvCxnSpPr>
          <p:nvPr/>
        </p:nvCxnSpPr>
        <p:spPr>
          <a:xfrm>
            <a:off x="4969645" y="1840071"/>
            <a:ext cx="10450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2" idx="2"/>
            <a:endCxn id="14" idx="0"/>
          </p:cNvCxnSpPr>
          <p:nvPr/>
        </p:nvCxnSpPr>
        <p:spPr>
          <a:xfrm>
            <a:off x="6929073" y="2068671"/>
            <a:ext cx="0" cy="1716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8" idx="1"/>
          </p:cNvCxnSpPr>
          <p:nvPr/>
        </p:nvCxnSpPr>
        <p:spPr>
          <a:xfrm>
            <a:off x="2553017" y="2760683"/>
            <a:ext cx="5878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8" idx="2"/>
            <a:endCxn id="9" idx="0"/>
          </p:cNvCxnSpPr>
          <p:nvPr/>
        </p:nvCxnSpPr>
        <p:spPr>
          <a:xfrm>
            <a:off x="4283845" y="3126443"/>
            <a:ext cx="0" cy="659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910068" y="3275012"/>
            <a:ext cx="1270363" cy="36189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Notations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9" idx="2"/>
            <a:endCxn id="15" idx="0"/>
          </p:cNvCxnSpPr>
          <p:nvPr/>
        </p:nvCxnSpPr>
        <p:spPr>
          <a:xfrm>
            <a:off x="4283845" y="4516999"/>
            <a:ext cx="457200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4" idx="2"/>
            <a:endCxn id="15" idx="0"/>
          </p:cNvCxnSpPr>
          <p:nvPr/>
        </p:nvCxnSpPr>
        <p:spPr>
          <a:xfrm flipH="1">
            <a:off x="4741045" y="4516999"/>
            <a:ext cx="2188028" cy="3526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2"/>
            <a:endCxn id="16" idx="0"/>
          </p:cNvCxnSpPr>
          <p:nvPr/>
        </p:nvCxnSpPr>
        <p:spPr>
          <a:xfrm>
            <a:off x="4741045" y="5326812"/>
            <a:ext cx="0" cy="241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6" idx="3"/>
            <a:endCxn id="17" idx="1"/>
          </p:cNvCxnSpPr>
          <p:nvPr/>
        </p:nvCxnSpPr>
        <p:spPr>
          <a:xfrm>
            <a:off x="6101759" y="5796756"/>
            <a:ext cx="4920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17" idx="3"/>
            <a:endCxn id="15" idx="3"/>
          </p:cNvCxnSpPr>
          <p:nvPr/>
        </p:nvCxnSpPr>
        <p:spPr>
          <a:xfrm flipH="1" flipV="1">
            <a:off x="6341245" y="5098212"/>
            <a:ext cx="1663338" cy="698544"/>
          </a:xfrm>
          <a:prstGeom prst="bentConnector3">
            <a:avLst>
              <a:gd name="adj1" fmla="val -13743"/>
            </a:avLst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Up-Down Arrow 70"/>
          <p:cNvSpPr/>
          <p:nvPr/>
        </p:nvSpPr>
        <p:spPr>
          <a:xfrm>
            <a:off x="1499279" y="2068671"/>
            <a:ext cx="182880" cy="326252"/>
          </a:xfrm>
          <a:prstGeom prst="up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2" name="Up-Down Arrow 71"/>
          <p:cNvSpPr/>
          <p:nvPr/>
        </p:nvSpPr>
        <p:spPr>
          <a:xfrm rot="8506511">
            <a:off x="5569036" y="3056015"/>
            <a:ext cx="303444" cy="87237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6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4-7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981" y="1828801"/>
            <a:ext cx="4454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Task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4: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Collaboration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endParaRPr lang="zh-CN" altLang="en-US" sz="2400" dirty="0" smtClean="0"/>
          </a:p>
          <a:p>
            <a:endParaRPr lang="zh-CN" altLang="en-US" sz="2400" b="1" dirty="0" smtClean="0"/>
          </a:p>
          <a:p>
            <a:r>
              <a:rPr lang="en-US" altLang="zh-CN" sz="2400" b="1" dirty="0" smtClean="0"/>
              <a:t>Task</a:t>
            </a:r>
            <a:r>
              <a:rPr lang="zh-CN" altLang="en-US" sz="2400" b="1" dirty="0" smtClean="0"/>
              <a:t> </a:t>
            </a:r>
            <a:r>
              <a:rPr lang="en-US" altLang="zh-CN" sz="2400" b="1" dirty="0"/>
              <a:t>5:</a:t>
            </a:r>
            <a:r>
              <a:rPr lang="zh-CN" altLang="en-US" sz="2400" b="1" dirty="0"/>
              <a:t> </a:t>
            </a:r>
            <a:r>
              <a:rPr lang="en-US" altLang="zh-CN" sz="2400" dirty="0"/>
              <a:t>Problem-method</a:t>
            </a:r>
            <a:r>
              <a:rPr lang="zh-CN" altLang="en-US" sz="2400" dirty="0"/>
              <a:t> </a:t>
            </a:r>
            <a:r>
              <a:rPr lang="en-US" altLang="zh-CN" sz="2400" dirty="0"/>
              <a:t>association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endParaRPr lang="en-US" sz="2400" dirty="0"/>
          </a:p>
          <a:p>
            <a:endParaRPr lang="zh-CN" altLang="en-US" sz="2400" b="1" dirty="0" smtClean="0"/>
          </a:p>
          <a:p>
            <a:r>
              <a:rPr lang="en-US" altLang="zh-CN" sz="2400" b="1" dirty="0" smtClean="0"/>
              <a:t>Task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6: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Problem/method/author-to-conference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</a:t>
            </a:r>
            <a:endParaRPr lang="zh-CN" altLang="en-US" sz="2400" dirty="0" smtClean="0"/>
          </a:p>
          <a:p>
            <a:endParaRPr lang="zh-CN" altLang="en-US" sz="2400" b="1" dirty="0" smtClean="0"/>
          </a:p>
          <a:p>
            <a:r>
              <a:rPr lang="en-US" altLang="zh-CN" sz="2400" b="1" dirty="0" smtClean="0"/>
              <a:t>Task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7: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Paper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25964" y="1459469"/>
            <a:ext cx="4454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Concepts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and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Methods:</a:t>
            </a:r>
            <a:endParaRPr lang="zh-CN" altLang="en-US" sz="2400" b="1" dirty="0" smtClean="0"/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Frequent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pattern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mining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Association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rule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mining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Classification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Clustering</a:t>
            </a:r>
            <a:endParaRPr lang="zh-CN" altLang="en-US" sz="2400" dirty="0" smtClean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8260" y="2035277"/>
            <a:ext cx="427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17925" y="2792361"/>
            <a:ext cx="427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08094" y="3888657"/>
            <a:ext cx="427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13011" y="4999701"/>
            <a:ext cx="4277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35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981" y="1828801"/>
            <a:ext cx="4454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Task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4: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Collaboration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discovery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5: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Problem-method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6: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Problem/method/author-to-conference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7: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Paper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964" y="1459469"/>
            <a:ext cx="4454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Concepts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Methods:</a:t>
            </a:r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Frequent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pattern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mining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rule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8260" y="2035277"/>
            <a:ext cx="4277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17925" y="279236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08094" y="388865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13011" y="499970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98755" y="3387556"/>
            <a:ext cx="6946489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Given </a:t>
            </a:r>
            <a:r>
              <a:rPr lang="en-US" sz="2400" dirty="0"/>
              <a:t>the </a:t>
            </a:r>
            <a:r>
              <a:rPr lang="en-US" sz="2400" dirty="0" smtClean="0"/>
              <a:t>paper</a:t>
            </a:r>
            <a:r>
              <a:rPr lang="en-US" altLang="zh-CN" sz="2400" dirty="0" smtClean="0"/>
              <a:t>/keyword/conference</a:t>
            </a:r>
            <a:r>
              <a:rPr lang="en-US" sz="2400" dirty="0" smtClean="0"/>
              <a:t>-author </a:t>
            </a:r>
            <a:r>
              <a:rPr lang="en-US" sz="2400" dirty="0"/>
              <a:t>data, find frequent author-sets (as patterns): which two/three/four authors often collaborate </a:t>
            </a:r>
            <a:r>
              <a:rPr lang="en-US" sz="2400" dirty="0" smtClean="0"/>
              <a:t>together?</a:t>
            </a:r>
            <a:endParaRPr lang="zh-CN" altLang="en-US" sz="2400" dirty="0" smtClean="0"/>
          </a:p>
          <a:p>
            <a:r>
              <a:rPr lang="en-US" sz="2400" b="1" dirty="0" smtClean="0"/>
              <a:t>Techs</a:t>
            </a:r>
            <a:r>
              <a:rPr lang="en-US" sz="2400" b="1" dirty="0"/>
              <a:t>: </a:t>
            </a:r>
            <a:r>
              <a:rPr lang="en-US" sz="2400" dirty="0"/>
              <a:t>Frequent pattern mining (</a:t>
            </a:r>
            <a:r>
              <a:rPr lang="en-US" sz="2400" dirty="0" err="1"/>
              <a:t>Apriori</a:t>
            </a:r>
            <a:r>
              <a:rPr lang="en-US" sz="2400" dirty="0"/>
              <a:t>, FP-Growth</a:t>
            </a:r>
            <a:r>
              <a:rPr lang="en-US" sz="2400" dirty="0" smtClean="0"/>
              <a:t>).</a:t>
            </a:r>
            <a:endParaRPr lang="zh-CN" altLang="en-US" sz="2400" dirty="0" smtClean="0"/>
          </a:p>
          <a:p>
            <a:r>
              <a:rPr lang="en-US" sz="2400" b="1" dirty="0" smtClean="0"/>
              <a:t>Hints</a:t>
            </a:r>
            <a:r>
              <a:rPr lang="en-US" altLang="zh-CN" sz="2400" b="1" dirty="0" smtClean="0"/>
              <a:t>:</a:t>
            </a:r>
            <a:r>
              <a:rPr lang="zh-CN" altLang="en-US" sz="2400" b="1" dirty="0" smtClean="0"/>
              <a:t> </a:t>
            </a:r>
            <a:r>
              <a:rPr lang="en-US" sz="2400" dirty="0" smtClean="0"/>
              <a:t>Here </a:t>
            </a:r>
            <a:r>
              <a:rPr lang="en-US" sz="2400" dirty="0"/>
              <a:t>each paper is considered as a transaction. Each author is an item.</a:t>
            </a:r>
          </a:p>
        </p:txBody>
      </p:sp>
    </p:spTree>
    <p:extLst>
      <p:ext uri="{BB962C8B-B14F-4D97-AF65-F5344CB8AC3E}">
        <p14:creationId xmlns:p14="http://schemas.microsoft.com/office/powerpoint/2010/main" val="140814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981" y="1828801"/>
            <a:ext cx="4454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4: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Collaboration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discovery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Task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</a:rPr>
              <a:t>5: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Problem-method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association</a:t>
            </a:r>
            <a:r>
              <a:rPr lang="zh-CN" altLang="en-US" sz="2400" dirty="0">
                <a:solidFill>
                  <a:srgbClr val="C00000"/>
                </a:solidFill>
              </a:rPr>
              <a:t> </a:t>
            </a:r>
            <a:r>
              <a:rPr lang="en-US" altLang="zh-CN" sz="2400" dirty="0">
                <a:solidFill>
                  <a:srgbClr val="C00000"/>
                </a:solidFill>
              </a:rPr>
              <a:t>mining</a:t>
            </a:r>
            <a:endParaRPr lang="en-US" sz="2400" dirty="0">
              <a:solidFill>
                <a:srgbClr val="C00000"/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6: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Problem/method/author-to-conference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7: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Paper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964" y="1459469"/>
            <a:ext cx="4454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Concepts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Methods:</a:t>
            </a:r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Frequent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pattern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Association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rule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mining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8260" y="203527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17925" y="2792361"/>
            <a:ext cx="4277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08094" y="388865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13011" y="499970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105332" y="3554436"/>
            <a:ext cx="493333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Given </a:t>
            </a:r>
            <a:r>
              <a:rPr lang="en-US" sz="2400" dirty="0"/>
              <a:t>the paper-problem-method data, find strong association </a:t>
            </a:r>
            <a:r>
              <a:rPr lang="en-US" sz="2400" dirty="0" smtClean="0"/>
              <a:t>rules</a:t>
            </a:r>
            <a:r>
              <a:rPr lang="en-US" altLang="zh-CN" sz="2400" dirty="0" smtClean="0"/>
              <a:t>:</a:t>
            </a:r>
            <a:endParaRPr lang="zh-CN" altLang="en-US" sz="2400" dirty="0" smtClean="0"/>
          </a:p>
          <a:p>
            <a:r>
              <a:rPr lang="en-US" altLang="zh-CN" sz="2400" u="sng" dirty="0"/>
              <a:t>p</a:t>
            </a:r>
            <a:r>
              <a:rPr lang="en-US" sz="2400" u="sng" dirty="0" smtClean="0"/>
              <a:t>roblem</a:t>
            </a:r>
            <a:r>
              <a:rPr lang="zh-CN" altLang="en-US" sz="2400" u="sng" dirty="0" smtClean="0"/>
              <a:t> </a:t>
            </a:r>
            <a:r>
              <a:rPr lang="en-US" altLang="zh-CN" sz="2400" u="sng" dirty="0" smtClean="0"/>
              <a:t>X</a:t>
            </a:r>
            <a:r>
              <a:rPr lang="en-US" sz="2400" u="sng" dirty="0" smtClean="0"/>
              <a:t> </a:t>
            </a:r>
            <a:r>
              <a:rPr lang="en-US" altLang="zh-CN" sz="2400" u="sng" dirty="0" smtClean="0">
                <a:sym typeface="Wingdings"/>
              </a:rPr>
              <a:t></a:t>
            </a:r>
            <a:r>
              <a:rPr lang="zh-CN" altLang="en-US" sz="2400" u="sng" dirty="0" smtClean="0">
                <a:sym typeface="Wingdings"/>
              </a:rPr>
              <a:t> </a:t>
            </a:r>
            <a:r>
              <a:rPr lang="en-US" sz="2400" u="sng" dirty="0" smtClean="0"/>
              <a:t>method </a:t>
            </a:r>
            <a:r>
              <a:rPr lang="en-US" sz="2400" u="sng" dirty="0"/>
              <a:t>Y</a:t>
            </a:r>
            <a:r>
              <a:rPr lang="en-US" sz="2400" dirty="0"/>
              <a:t>, </a:t>
            </a:r>
            <a:r>
              <a:rPr lang="en-US" sz="2400" dirty="0" smtClean="0"/>
              <a:t>or</a:t>
            </a:r>
            <a:endParaRPr lang="zh-CN" altLang="en-US" sz="2400" dirty="0" smtClean="0"/>
          </a:p>
          <a:p>
            <a:r>
              <a:rPr lang="en-US" sz="2400" u="sng" dirty="0" smtClean="0"/>
              <a:t>method X</a:t>
            </a:r>
            <a:r>
              <a:rPr lang="zh-CN" altLang="en-US" sz="2400" u="sng" dirty="0" smtClean="0"/>
              <a:t> </a:t>
            </a:r>
            <a:r>
              <a:rPr lang="zh-CN" altLang="en-US" sz="2400" u="sng" dirty="0" smtClean="0">
                <a:sym typeface="Wingdings"/>
              </a:rPr>
              <a:t> </a:t>
            </a:r>
            <a:r>
              <a:rPr lang="en-US" sz="2400" u="sng" dirty="0" smtClean="0"/>
              <a:t>problem Y</a:t>
            </a:r>
            <a:r>
              <a:rPr lang="en-US" sz="2400" dirty="0" smtClean="0"/>
              <a:t>,</a:t>
            </a:r>
            <a:endParaRPr lang="zh-CN" altLang="en-US" sz="2400" dirty="0" smtClean="0"/>
          </a:p>
          <a:p>
            <a:r>
              <a:rPr lang="en-US" sz="2400" dirty="0" smtClean="0"/>
              <a:t>of </a:t>
            </a:r>
            <a:r>
              <a:rPr lang="en-US" sz="2400" dirty="0"/>
              <a:t>high support and </a:t>
            </a:r>
            <a:r>
              <a:rPr lang="en-US" sz="2400" dirty="0" smtClean="0"/>
              <a:t>confidence.</a:t>
            </a:r>
            <a:endParaRPr lang="zh-CN" altLang="en-US" sz="2400" dirty="0" smtClean="0"/>
          </a:p>
          <a:p>
            <a:r>
              <a:rPr lang="en-US" sz="2400" b="1" dirty="0" smtClean="0"/>
              <a:t>Techs</a:t>
            </a:r>
            <a:r>
              <a:rPr lang="en-US" sz="2400" b="1" dirty="0"/>
              <a:t>: </a:t>
            </a:r>
            <a:r>
              <a:rPr lang="en-US" sz="2400" dirty="0"/>
              <a:t>Association rule mining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17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981" y="1828801"/>
            <a:ext cx="4454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4: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Collaboration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discovery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5: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Problem-method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Task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6: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Problem/method/author-to-conference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classification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7: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Paper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964" y="1459469"/>
            <a:ext cx="4454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Concepts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Methods:</a:t>
            </a:r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Frequent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pattern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rule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Classification</a:t>
            </a:r>
            <a:endParaRPr lang="zh-CN" altLang="en-US" sz="2400" dirty="0" smtClean="0">
              <a:solidFill>
                <a:srgbClr val="C00000"/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Clustering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8260" y="203527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17925" y="279236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08094" y="3888657"/>
            <a:ext cx="4277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13011" y="499970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8931" y="4482101"/>
            <a:ext cx="812636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b="1" smtClean="0"/>
              <a:t>Hints</a:t>
            </a:r>
            <a:r>
              <a:rPr lang="en-US" sz="2400" b="1" dirty="0" smtClean="0"/>
              <a:t>:</a:t>
            </a:r>
            <a:endParaRPr lang="zh-CN" altLang="en-US" sz="2400" b="1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are the attributes (features) you want to </a:t>
            </a:r>
            <a:r>
              <a:rPr lang="en-US" sz="2400" dirty="0" smtClean="0"/>
              <a:t>use?</a:t>
            </a:r>
            <a:endParaRPr lang="zh-CN" altLang="en-US" sz="24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How </a:t>
            </a:r>
            <a:r>
              <a:rPr lang="en-US" sz="2400" dirty="0"/>
              <a:t>to set up training and testing? Please evaluate the performance on different features, different models, and different setups.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58765" y="2241754"/>
            <a:ext cx="8126361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/>
              <a:t>Given a problem/method/author, predict if a conference has papers of </a:t>
            </a:r>
            <a:r>
              <a:rPr lang="en-US" sz="2400" dirty="0" smtClean="0"/>
              <a:t>it.</a:t>
            </a:r>
            <a:endParaRPr lang="zh-CN" altLang="en-US" sz="2400" dirty="0" smtClean="0"/>
          </a:p>
          <a:p>
            <a:r>
              <a:rPr lang="en-US" sz="2400" b="1" dirty="0" smtClean="0"/>
              <a:t>Techs</a:t>
            </a:r>
            <a:r>
              <a:rPr lang="en-US" sz="2400" b="1" dirty="0"/>
              <a:t>: </a:t>
            </a:r>
            <a:r>
              <a:rPr lang="en-US" sz="2400" dirty="0"/>
              <a:t>Binary classification (</a:t>
            </a:r>
            <a:r>
              <a:rPr lang="en-US" sz="2400" dirty="0" err="1"/>
              <a:t>Naïve</a:t>
            </a:r>
            <a:r>
              <a:rPr lang="en-US" sz="2400" dirty="0"/>
              <a:t> Bayes, Decision Tree</a:t>
            </a:r>
            <a:r>
              <a:rPr lang="en-US" sz="2400" dirty="0" smtClean="0"/>
              <a:t>).</a:t>
            </a:r>
            <a:endParaRPr lang="zh-CN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5513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18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981" y="1828801"/>
            <a:ext cx="44540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4: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Collaboration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discovery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>
                    <a:lumMod val="85000"/>
                  </a:schemeClr>
                </a:solidFill>
              </a:rPr>
              <a:t>5:</a:t>
            </a: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Problem-method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Task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6: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Problem/method/author-to-conference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b="1" dirty="0" smtClean="0"/>
          </a:p>
          <a:p>
            <a:r>
              <a:rPr lang="en-US" altLang="zh-CN" sz="2400" b="1" dirty="0" smtClean="0">
                <a:solidFill>
                  <a:srgbClr val="C00000"/>
                </a:solidFill>
              </a:rPr>
              <a:t>Task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7: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Paper</a:t>
            </a:r>
            <a:r>
              <a:rPr lang="zh-CN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zh-CN" sz="2400" dirty="0" smtClean="0">
                <a:solidFill>
                  <a:srgbClr val="C00000"/>
                </a:solidFill>
              </a:rPr>
              <a:t>clustering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25964" y="1459469"/>
            <a:ext cx="44540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Concepts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and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b="1" dirty="0" smtClean="0">
                <a:solidFill>
                  <a:schemeClr val="bg1">
                    <a:lumMod val="85000"/>
                  </a:schemeClr>
                </a:solidFill>
              </a:rPr>
              <a:t>Methods:</a:t>
            </a:r>
            <a:endParaRPr lang="zh-CN" altLang="en-US" sz="2400" b="1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Frequent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pattern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Association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rule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mining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Classification</a:t>
            </a:r>
            <a:endParaRPr lang="zh-CN" altLang="en-US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zh-CN" altLang="en-US" sz="2400" dirty="0">
              <a:solidFill>
                <a:srgbClr val="C00000"/>
              </a:solidFill>
            </a:endParaRPr>
          </a:p>
          <a:p>
            <a:endParaRPr lang="zh-CN" altLang="en-US" sz="2400" dirty="0" smtClean="0">
              <a:solidFill>
                <a:srgbClr val="C00000"/>
              </a:solidFill>
            </a:endParaRPr>
          </a:p>
          <a:p>
            <a:r>
              <a:rPr lang="en-US" altLang="zh-CN" sz="2400" dirty="0" smtClean="0">
                <a:solidFill>
                  <a:srgbClr val="C00000"/>
                </a:solidFill>
              </a:rPr>
              <a:t>Clustering</a:t>
            </a:r>
            <a:endParaRPr lang="zh-CN" altLang="en-US" sz="2400" dirty="0" smtClean="0">
              <a:solidFill>
                <a:srgbClr val="C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498260" y="203527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517925" y="2792361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08094" y="3888657"/>
            <a:ext cx="42770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513011" y="4999701"/>
            <a:ext cx="42770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29597" y="1766431"/>
            <a:ext cx="7484806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 smtClean="0"/>
              <a:t>Given </a:t>
            </a:r>
            <a:r>
              <a:rPr lang="en-US" sz="2400" dirty="0"/>
              <a:t>a set of papers, cluster them into K </a:t>
            </a:r>
            <a:r>
              <a:rPr lang="en-US" sz="2400" dirty="0" smtClean="0"/>
              <a:t>groups.</a:t>
            </a:r>
            <a:endParaRPr lang="zh-CN" altLang="en-US" sz="2400" dirty="0" smtClean="0"/>
          </a:p>
          <a:p>
            <a:r>
              <a:rPr lang="en-US" sz="2400" b="1" dirty="0" smtClean="0"/>
              <a:t>Techs</a:t>
            </a:r>
            <a:r>
              <a:rPr lang="en-US" sz="2400" b="1" dirty="0"/>
              <a:t>: </a:t>
            </a:r>
            <a:r>
              <a:rPr lang="en-US" sz="2400" dirty="0"/>
              <a:t>K-partitioning clustering methods (K-Means</a:t>
            </a:r>
            <a:r>
              <a:rPr lang="en-US" sz="2400" dirty="0" smtClean="0"/>
              <a:t>).</a:t>
            </a:r>
            <a:endParaRPr lang="zh-CN" altLang="en-US" sz="2400" dirty="0" smtClean="0"/>
          </a:p>
          <a:p>
            <a:r>
              <a:rPr lang="en-US" sz="2400" b="1" dirty="0" smtClean="0"/>
              <a:t>Hints:</a:t>
            </a:r>
            <a:endParaRPr lang="zh-CN" altLang="en-US" sz="2400" b="1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What </a:t>
            </a:r>
            <a:r>
              <a:rPr lang="en-US" sz="2400" dirty="0"/>
              <a:t>are the attributes (features) you want to </a:t>
            </a:r>
            <a:r>
              <a:rPr lang="en-US" sz="2400" dirty="0" smtClean="0"/>
              <a:t>use?</a:t>
            </a:r>
            <a:endParaRPr lang="zh-CN" altLang="en-US" sz="2400" dirty="0" smtClean="0"/>
          </a:p>
          <a:p>
            <a:pPr marL="457200" indent="-457200">
              <a:buAutoNum type="arabicPeriod"/>
            </a:pPr>
            <a:r>
              <a:rPr lang="en-US" sz="2400" dirty="0" smtClean="0"/>
              <a:t>Suppose </a:t>
            </a:r>
            <a:r>
              <a:rPr lang="en-US" sz="2400" dirty="0"/>
              <a:t>K = 4 and the ground-truth is the conference. Please evaluate the performance on different features and different methods.</a:t>
            </a:r>
          </a:p>
        </p:txBody>
      </p:sp>
    </p:spTree>
    <p:extLst>
      <p:ext uri="{BB962C8B-B14F-4D97-AF65-F5344CB8AC3E}">
        <p14:creationId xmlns:p14="http://schemas.microsoft.com/office/powerpoint/2010/main" val="164781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1-3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Process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into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>
                <a:solidFill>
                  <a:srgbClr val="C00000"/>
                </a:solidFill>
              </a:rPr>
              <a:t>clean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>
                <a:solidFill>
                  <a:srgbClr val="C00000"/>
                </a:solidFill>
              </a:rPr>
              <a:t>multi-dimensional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tabulated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2573"/>
            <a:ext cx="9144000" cy="898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3595"/>
            <a:ext cx="9144000" cy="883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05968"/>
            <a:ext cx="3831303" cy="88994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/>
          <p:cNvSpPr/>
          <p:nvPr/>
        </p:nvSpPr>
        <p:spPr>
          <a:xfrm>
            <a:off x="3061539" y="5741437"/>
            <a:ext cx="3861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From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unstructured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paper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text</a:t>
            </a:r>
            <a:endParaRPr lang="en-US" sz="2400" i="1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957539" y="4670929"/>
            <a:ext cx="29578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C00000"/>
                </a:solidFill>
              </a:rPr>
              <a:t>From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>
                <a:solidFill>
                  <a:srgbClr val="C00000"/>
                </a:solidFill>
              </a:rPr>
              <a:t>s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tructured</a:t>
            </a:r>
            <a:r>
              <a:rPr lang="zh-CN" altLang="en-US" sz="2400" i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i="1" dirty="0" smtClean="0">
                <a:solidFill>
                  <a:srgbClr val="C00000"/>
                </a:solidFill>
              </a:rPr>
              <a:t>tables</a:t>
            </a:r>
            <a:endParaRPr lang="en-US" sz="24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36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957916"/>
            <a:ext cx="7456311" cy="1752600"/>
          </a:xfrm>
        </p:spPr>
        <p:txBody>
          <a:bodyPr>
            <a:normAutofit/>
          </a:bodyPr>
          <a:lstStyle/>
          <a:p>
            <a:pPr algn="l"/>
            <a:endParaRPr lang="en-US" altLang="zh-CN" dirty="0" smtClean="0">
              <a:solidFill>
                <a:schemeClr val="tx1"/>
              </a:solidFill>
            </a:endParaRPr>
          </a:p>
          <a:p>
            <a:pPr algn="l"/>
            <a:r>
              <a:rPr lang="en-US" altLang="zh-CN" b="1" dirty="0" smtClean="0">
                <a:solidFill>
                  <a:schemeClr val="bg1"/>
                </a:solidFill>
              </a:rPr>
              <a:t>Meng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</a:p>
          <a:p>
            <a:pPr algn="l"/>
            <a:r>
              <a:rPr lang="en-US" altLang="zh-CN" dirty="0" smtClean="0">
                <a:solidFill>
                  <a:schemeClr val="bg1"/>
                </a:solidFill>
              </a:rPr>
              <a:t>Data Science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837327"/>
            <a:ext cx="7772400" cy="2268074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5400" b="1" dirty="0" err="1" smtClean="0">
                <a:solidFill>
                  <a:schemeClr val="bg1"/>
                </a:solidFill>
              </a:rPr>
              <a:t>SciBot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: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A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Data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Science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Research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</a:rPr>
              <a:t>Bot</a:t>
            </a:r>
            <a:r>
              <a:rPr lang="zh-CN" altLang="en-US" dirty="0" smtClean="0">
                <a:solidFill>
                  <a:schemeClr val="bg1"/>
                </a:solidFill>
              </a:rPr>
              <a:t/>
            </a:r>
            <a:br>
              <a:rPr lang="zh-CN" altLang="en-US" dirty="0" smtClean="0">
                <a:solidFill>
                  <a:schemeClr val="bg1"/>
                </a:solidFill>
              </a:rPr>
            </a:br>
            <a:r>
              <a:rPr lang="en-US" altLang="zh-CN" dirty="0" smtClean="0">
                <a:solidFill>
                  <a:schemeClr val="bg1"/>
                </a:solidFill>
              </a:rPr>
              <a:t>—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Data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Science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Course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Project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90410" y="6003"/>
            <a:ext cx="5853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http://</a:t>
            </a:r>
            <a:r>
              <a:rPr lang="en-US" sz="2400" dirty="0" err="1">
                <a:solidFill>
                  <a:schemeClr val="bg1"/>
                </a:solidFill>
              </a:rPr>
              <a:t>powerrangers.wikia.com</a:t>
            </a:r>
            <a:r>
              <a:rPr lang="en-US" sz="2400" dirty="0">
                <a:solidFill>
                  <a:schemeClr val="bg1"/>
                </a:solidFill>
              </a:rPr>
              <a:t>/wiki/Alpha_6</a:t>
            </a: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20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464"/>
            <a:ext cx="5252537" cy="4542503"/>
          </a:xfrm>
          <a:prstGeom prst="rect">
            <a:avLst/>
          </a:prstGeom>
        </p:spPr>
      </p:pic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8121092"/>
              </p:ext>
            </p:extLst>
          </p:nvPr>
        </p:nvGraphicFramePr>
        <p:xfrm>
          <a:off x="4336027" y="1509712"/>
          <a:ext cx="4807973" cy="5029200"/>
        </p:xfrm>
        <a:graphic>
          <a:graphicData uri="http://schemas.openxmlformats.org/drawingml/2006/table">
            <a:tbl>
              <a:tblPr firstRow="1" firstCol="1" bandRow="1"/>
              <a:tblGrid>
                <a:gridCol w="796414"/>
                <a:gridCol w="1632154"/>
                <a:gridCol w="855406"/>
                <a:gridCol w="1523999"/>
              </a:tblGrid>
              <a:tr h="413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Dimension</a:t>
                      </a:r>
                      <a:endParaRPr lang="en-US" sz="1100" b="1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Value</a:t>
                      </a:r>
                      <a:endParaRPr lang="en-US" sz="1100" b="1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Dimension</a:t>
                      </a:r>
                      <a:endParaRPr lang="en-US" sz="1100" b="1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Value</a:t>
                      </a:r>
                      <a:endParaRPr lang="en-US" sz="1100" b="1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3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netflix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4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 accuracy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yahoo music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uncertainty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recommender systems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over-fitting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music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Bayesian matrix factorization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book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prohibitive cost of inference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movie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1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scalable distributed Bayesian matrix factorization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news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stochastic gradient </a:t>
                      </a:r>
                      <a:r>
                        <a:rPr lang="en-US" sz="1100" dirty="0" err="1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mcmc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partner recommendation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618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distributed stochastic gradient </a:t>
                      </a:r>
                      <a:r>
                        <a:rPr lang="en-US" sz="1100" dirty="0" err="1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langevin</a:t>
                      </a: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 dynamics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recommender systems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3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mcmc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netflix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4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gibbs sampling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recommender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stochastic gradient descent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DATASET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netflix movie rating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6525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PROBLEM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bayesian probabilistic matrix factorization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accuracy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posterior distribution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47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gibbs sampling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bayesian analysis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62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prediction error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confidence intervals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2951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METHOD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distributed stochastic gradient descent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robustness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131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METRIC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rmse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Palatino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en-US" sz="1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5359" marR="3535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68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9198" y="2578011"/>
            <a:ext cx="53648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Labeling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5</a:t>
            </a:r>
            <a:r>
              <a:rPr lang="en-US" altLang="zh-CN" sz="3600" b="1" dirty="0">
                <a:solidFill>
                  <a:schemeClr val="bg1"/>
                </a:solidFill>
              </a:rPr>
              <a:t>,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853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papers?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sz="3600" b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must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be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kidding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me!!!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25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1: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Cleaning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92559"/>
              </p:ext>
            </p:extLst>
          </p:nvPr>
        </p:nvGraphicFramePr>
        <p:xfrm>
          <a:off x="3111909" y="1552563"/>
          <a:ext cx="3038168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2452"/>
                <a:gridCol w="1062858"/>
                <a:gridCol w="10628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PDFID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PDF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TXT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263073"/>
              </p:ext>
            </p:extLst>
          </p:nvPr>
        </p:nvGraphicFramePr>
        <p:xfrm>
          <a:off x="693172" y="1557643"/>
          <a:ext cx="1936954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4733"/>
                <a:gridCol w="1042221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PDFID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127850"/>
              </p:ext>
            </p:extLst>
          </p:nvPr>
        </p:nvGraphicFramePr>
        <p:xfrm>
          <a:off x="693172" y="2537272"/>
          <a:ext cx="4048723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14"/>
                <a:gridCol w="1049303"/>
                <a:gridCol w="1049303"/>
                <a:gridCol w="1049303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TITLE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YEAR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CONF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91210"/>
              </p:ext>
            </p:extLst>
          </p:nvPr>
        </p:nvGraphicFramePr>
        <p:xfrm>
          <a:off x="693172" y="3521234"/>
          <a:ext cx="2399071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0814"/>
                <a:gridCol w="1498257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KEYWORD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153538"/>
              </p:ext>
            </p:extLst>
          </p:nvPr>
        </p:nvGraphicFramePr>
        <p:xfrm>
          <a:off x="693172" y="4505196"/>
          <a:ext cx="5108458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2658"/>
                <a:gridCol w="1051450"/>
                <a:gridCol w="1051450"/>
                <a:gridCol w="1051450"/>
                <a:gridCol w="105145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FID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AFF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SID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22260"/>
              </p:ext>
            </p:extLst>
          </p:nvPr>
        </p:nvGraphicFramePr>
        <p:xfrm>
          <a:off x="1578676" y="5484825"/>
          <a:ext cx="2102900" cy="736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1450"/>
                <a:gridCol w="105145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AID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AUT</a:t>
                      </a:r>
                      <a:endParaRPr lang="en-US" b="1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Left-Right Arrow 13"/>
          <p:cNvSpPr/>
          <p:nvPr/>
        </p:nvSpPr>
        <p:spPr>
          <a:xfrm>
            <a:off x="2549013" y="1598832"/>
            <a:ext cx="644011" cy="250722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-Right Arrow 14"/>
          <p:cNvSpPr/>
          <p:nvPr/>
        </p:nvSpPr>
        <p:spPr>
          <a:xfrm rot="5400000">
            <a:off x="771281" y="2158182"/>
            <a:ext cx="541873" cy="21631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/>
          <p:cNvSpPr/>
          <p:nvPr/>
        </p:nvSpPr>
        <p:spPr>
          <a:xfrm rot="5400000">
            <a:off x="761451" y="3151240"/>
            <a:ext cx="541873" cy="21631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 rot="5400000">
            <a:off x="771281" y="4109353"/>
            <a:ext cx="541873" cy="21631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-Right Arrow 17"/>
          <p:cNvSpPr/>
          <p:nvPr/>
        </p:nvSpPr>
        <p:spPr>
          <a:xfrm rot="5400000">
            <a:off x="1666014" y="5105733"/>
            <a:ext cx="541873" cy="216311"/>
          </a:xfrm>
          <a:prstGeom prst="leftRigh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83433" y="3194496"/>
            <a:ext cx="206017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/>
              <a:t>Missing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data</a:t>
            </a:r>
            <a:endParaRPr lang="zh-CN" altLang="en-US" sz="2800" i="1" dirty="0" smtClean="0"/>
          </a:p>
          <a:p>
            <a:r>
              <a:rPr lang="en-US" altLang="zh-CN" sz="2800" i="1" dirty="0" smtClean="0"/>
              <a:t>Noisy</a:t>
            </a:r>
            <a:r>
              <a:rPr lang="zh-CN" altLang="en-US" sz="2800" i="1" dirty="0" smtClean="0"/>
              <a:t> </a:t>
            </a:r>
            <a:r>
              <a:rPr lang="en-US" altLang="zh-CN" sz="2800" i="1" dirty="0" smtClean="0"/>
              <a:t>data</a:t>
            </a:r>
            <a:endParaRPr lang="zh-CN" altLang="en-US" sz="2800" i="1" dirty="0" smtClean="0"/>
          </a:p>
          <a:p>
            <a:r>
              <a:rPr lang="mr-IN" altLang="zh-CN" sz="2800" i="1" dirty="0" smtClean="0"/>
              <a:t>…</a:t>
            </a:r>
            <a:r>
              <a:rPr lang="en-US" altLang="zh-CN" sz="2800" i="1" dirty="0" smtClean="0"/>
              <a:t>.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5845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2: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Name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smtClean="0"/>
              <a:t>2.1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Candidate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generation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+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2.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Quality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assessment</a:t>
            </a:r>
            <a:endParaRPr lang="zh-CN" altLang="en-US" sz="28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807196"/>
              </p:ext>
            </p:extLst>
          </p:nvPr>
        </p:nvGraphicFramePr>
        <p:xfrm>
          <a:off x="457200" y="2309811"/>
          <a:ext cx="8229599" cy="3703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4361"/>
                <a:gridCol w="4675238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PHRASE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b="1" dirty="0" smtClean="0"/>
                        <a:t>QUALITY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SCORE</a:t>
                      </a:r>
                      <a:r>
                        <a:rPr lang="zh-CN" altLang="en-US" b="1" dirty="0" smtClean="0"/>
                        <a:t> </a:t>
                      </a:r>
                      <a:r>
                        <a:rPr lang="en-US" altLang="zh-CN" b="1" dirty="0" smtClean="0"/>
                        <a:t>AS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AN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ENTITY</a:t>
                      </a:r>
                      <a:r>
                        <a:rPr lang="zh-CN" altLang="en-US" b="1" baseline="0" dirty="0" smtClean="0"/>
                        <a:t> </a:t>
                      </a:r>
                      <a:r>
                        <a:rPr lang="en-US" altLang="zh-CN" b="1" baseline="0" dirty="0" smtClean="0"/>
                        <a:t>NAME</a:t>
                      </a:r>
                      <a:endParaRPr lang="en-US" b="1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latent_dirichilet_allocation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0.999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support_vector_machine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0.999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support_vector_machines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0.999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singular_value_decomposition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information_retrieval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0.998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mean_average_precision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0.997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collaborative_filtering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0.995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mr-IN" altLang="zh-CN" dirty="0" smtClean="0"/>
                        <a:t>…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is_a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 smtClean="0"/>
                        <a:t>0.001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620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T2-1: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Entity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Name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Candidate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Generation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You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recommended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methods.</a:t>
            </a:r>
            <a:endParaRPr lang="zh-CN" altLang="en-US" sz="2400" dirty="0" smtClean="0"/>
          </a:p>
          <a:p>
            <a:r>
              <a:rPr lang="en-US" altLang="zh-CN" sz="2400" dirty="0" smtClean="0"/>
              <a:t>Method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N-Grams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2-grams: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factorization”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3-grams: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bayesian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factorization”</a:t>
            </a:r>
            <a:endParaRPr lang="zh-CN" altLang="en-US" sz="2000" dirty="0" smtClean="0"/>
          </a:p>
          <a:p>
            <a:pPr lvl="1"/>
            <a:r>
              <a:rPr lang="mr-IN" altLang="zh-CN" sz="2000" dirty="0" smtClean="0"/>
              <a:t>…</a:t>
            </a:r>
            <a:endParaRPr lang="zh-CN" altLang="en-US" sz="2000" dirty="0" smtClean="0"/>
          </a:p>
          <a:p>
            <a:r>
              <a:rPr lang="en-US" altLang="zh-CN" sz="2400" dirty="0" smtClean="0"/>
              <a:t>Method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2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Frequent</a:t>
            </a:r>
            <a:r>
              <a:rPr lang="zh-CN" altLang="en-US" sz="2400" dirty="0"/>
              <a:t> </a:t>
            </a:r>
            <a:r>
              <a:rPr lang="en-US" altLang="zh-CN" sz="2400" dirty="0"/>
              <a:t>pattern</a:t>
            </a:r>
            <a:r>
              <a:rPr lang="zh-CN" altLang="en-US" sz="2400" dirty="0"/>
              <a:t> </a:t>
            </a:r>
            <a:r>
              <a:rPr lang="en-US" altLang="zh-CN" sz="2400" dirty="0"/>
              <a:t>mining</a:t>
            </a:r>
            <a:endParaRPr lang="zh-CN" altLang="en-US" sz="2400" dirty="0"/>
          </a:p>
          <a:p>
            <a:pPr lvl="1"/>
            <a:r>
              <a:rPr lang="en-US" altLang="zh-CN" sz="2000" dirty="0" smtClean="0"/>
              <a:t>Minimum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support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(frequency)</a:t>
            </a:r>
            <a:endParaRPr lang="zh-CN" altLang="en-US" sz="2000" dirty="0" smtClean="0"/>
          </a:p>
          <a:p>
            <a:pPr lvl="1"/>
            <a:r>
              <a:rPr lang="en-US" altLang="zh-CN" sz="2000" dirty="0" err="1" smtClean="0"/>
              <a:t>Apriori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property</a:t>
            </a:r>
            <a:endParaRPr lang="zh-CN" altLang="en-US" sz="2000" dirty="0" smtClean="0"/>
          </a:p>
          <a:p>
            <a:r>
              <a:rPr lang="en-US" altLang="zh-CN" sz="2400" dirty="0" smtClean="0"/>
              <a:t>Method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3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Hand-crafted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rules</a:t>
            </a:r>
            <a:endParaRPr lang="zh-CN" altLang="en-US" sz="2400" dirty="0" smtClean="0"/>
          </a:p>
          <a:p>
            <a:pPr lvl="1"/>
            <a:r>
              <a:rPr lang="en-US" sz="2000" dirty="0"/>
              <a:t>“... Support Vector Machines </a:t>
            </a:r>
            <a:r>
              <a:rPr lang="en-US" sz="2000" dirty="0" smtClean="0"/>
              <a:t>...”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“</a:t>
            </a:r>
            <a:r>
              <a:rPr lang="mr-IN" altLang="zh-CN" sz="2000" dirty="0" smtClean="0"/>
              <a:t>…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support </a:t>
            </a:r>
            <a:r>
              <a:rPr lang="en-US" sz="2000" dirty="0"/>
              <a:t>vector machines (SVMs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r>
              <a:rPr lang="en-US" sz="2000" dirty="0" smtClean="0"/>
              <a:t>”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“... </a:t>
            </a:r>
            <a:r>
              <a:rPr lang="en-US" sz="2000" dirty="0"/>
              <a:t>non-negative matrix factorization (NMF</a:t>
            </a:r>
            <a:r>
              <a:rPr lang="en-US" sz="2000" dirty="0" smtClean="0"/>
              <a:t>)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r>
              <a:rPr lang="en-US" altLang="zh-CN" sz="2000" dirty="0" smtClean="0"/>
              <a:t>”</a:t>
            </a:r>
            <a:endParaRPr lang="en-US" sz="2000" dirty="0"/>
          </a:p>
          <a:p>
            <a:endParaRPr lang="zh-CN" altLang="en-US" sz="2400" dirty="0" smtClean="0"/>
          </a:p>
          <a:p>
            <a:pPr marL="0" indent="0">
              <a:buNone/>
            </a:pP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0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7246"/>
          </a:xfrm>
        </p:spPr>
        <p:txBody>
          <a:bodyPr>
            <a:normAutofit/>
          </a:bodyPr>
          <a:lstStyle/>
          <a:p>
            <a:r>
              <a:rPr lang="en-US" altLang="zh-CN" sz="3600" dirty="0" smtClean="0"/>
              <a:t>Examples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(Method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3):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Rule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Matching</a:t>
            </a:r>
            <a:r>
              <a:rPr lang="zh-CN" altLang="en-US" sz="3600" dirty="0" smtClean="0"/>
              <a:t> 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35" y="1170490"/>
            <a:ext cx="7506929" cy="5639474"/>
          </a:xfrm>
          <a:ln>
            <a:solidFill>
              <a:srgbClr val="C0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665" y="56114"/>
            <a:ext cx="4897438" cy="6709605"/>
          </a:xfrm>
          <a:ln>
            <a:solidFill>
              <a:srgbClr val="C0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8459" y="56114"/>
            <a:ext cx="2684206" cy="2689788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Examples</a:t>
            </a:r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 smtClean="0"/>
              <a:t>(Method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3):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en-US" altLang="zh-CN" sz="3200" dirty="0" smtClean="0"/>
              <a:t>Re-Matching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Support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0368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T2-2: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Entity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Name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Quality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Assessment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You</a:t>
            </a:r>
            <a:r>
              <a:rPr lang="zh-CN" altLang="en-US" sz="2400" dirty="0"/>
              <a:t> </a:t>
            </a:r>
            <a:r>
              <a:rPr lang="en-US" altLang="zh-CN" sz="2400" dirty="0"/>
              <a:t>are</a:t>
            </a:r>
            <a:r>
              <a:rPr lang="zh-CN" altLang="en-US" sz="2400" dirty="0"/>
              <a:t> </a:t>
            </a:r>
            <a:r>
              <a:rPr lang="en-US" altLang="zh-CN" sz="2400" dirty="0"/>
              <a:t>recommended</a:t>
            </a:r>
            <a:r>
              <a:rPr lang="zh-CN" altLang="en-US" sz="2400" dirty="0"/>
              <a:t> </a:t>
            </a:r>
            <a:r>
              <a:rPr lang="en-US" altLang="zh-CN" sz="2400" dirty="0"/>
              <a:t>to</a:t>
            </a:r>
            <a:r>
              <a:rPr lang="zh-CN" altLang="en-US" sz="2400" dirty="0"/>
              <a:t> </a:t>
            </a:r>
            <a:r>
              <a:rPr lang="en-US" altLang="zh-CN" sz="2400" dirty="0"/>
              <a:t>try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measures.</a:t>
            </a:r>
            <a:endParaRPr lang="zh-CN" altLang="en-US" sz="2400" dirty="0" smtClean="0"/>
          </a:p>
          <a:p>
            <a:r>
              <a:rPr lang="en-US" altLang="zh-CN" sz="2400" dirty="0" smtClean="0"/>
              <a:t>Measure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Support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(Frequency)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Sentence,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Paragraph,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Document</a:t>
            </a:r>
            <a:endParaRPr lang="zh-CN" altLang="en-US" sz="2000" dirty="0"/>
          </a:p>
          <a:p>
            <a:r>
              <a:rPr lang="en-US" altLang="zh-CN" sz="2400" dirty="0" smtClean="0"/>
              <a:t>Measure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</a:t>
            </a:r>
            <a:r>
              <a:rPr lang="en-US" altLang="zh-CN" sz="2400" dirty="0"/>
              <a:t>:</a:t>
            </a:r>
            <a:r>
              <a:rPr lang="zh-CN" altLang="en-US" sz="2400" dirty="0"/>
              <a:t> </a:t>
            </a:r>
            <a:r>
              <a:rPr lang="en-US" altLang="zh-CN" sz="2400" dirty="0"/>
              <a:t>Outlier-ness</a:t>
            </a:r>
            <a:r>
              <a:rPr lang="zh-CN" altLang="en-US" sz="2400" dirty="0"/>
              <a:t> </a:t>
            </a:r>
            <a:r>
              <a:rPr lang="en-US" altLang="zh-CN" sz="2400" dirty="0"/>
              <a:t>measures</a:t>
            </a:r>
            <a:r>
              <a:rPr lang="zh-CN" altLang="en-US" sz="2400" dirty="0"/>
              <a:t> </a:t>
            </a:r>
            <a:r>
              <a:rPr lang="en-US" altLang="zh-CN" sz="2400" dirty="0"/>
              <a:t>(t-score,</a:t>
            </a:r>
            <a:r>
              <a:rPr lang="zh-CN" altLang="en-US" sz="2400" dirty="0"/>
              <a:t> </a:t>
            </a:r>
            <a:r>
              <a:rPr lang="en-US" altLang="zh-CN" sz="2400" dirty="0"/>
              <a:t>Z-score,</a:t>
            </a:r>
            <a:r>
              <a:rPr lang="zh-CN" altLang="en-US" sz="2400" dirty="0"/>
              <a:t> </a:t>
            </a:r>
            <a:r>
              <a:rPr lang="en-US" altLang="zh-CN" sz="2400" dirty="0"/>
              <a:t>etc</a:t>
            </a:r>
            <a:r>
              <a:rPr lang="en-US" altLang="zh-CN" sz="2400" dirty="0" smtClean="0"/>
              <a:t>.)</a:t>
            </a:r>
            <a:endParaRPr lang="zh-CN" altLang="en-US" sz="2400" dirty="0" smtClean="0"/>
          </a:p>
          <a:p>
            <a:endParaRPr lang="zh-CN" altLang="en-US" sz="2400" dirty="0" smtClean="0"/>
          </a:p>
          <a:p>
            <a:endParaRPr lang="zh-CN" altLang="en-US" sz="2400" dirty="0"/>
          </a:p>
          <a:p>
            <a:endParaRPr lang="zh-CN" altLang="en-US" sz="2400" dirty="0" smtClean="0"/>
          </a:p>
          <a:p>
            <a:endParaRPr lang="zh-CN" altLang="en-US" sz="2400" dirty="0" smtClean="0"/>
          </a:p>
          <a:p>
            <a:r>
              <a:rPr lang="en-US" altLang="zh-CN" sz="2400" dirty="0" smtClean="0"/>
              <a:t>Other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measures: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in_this</a:t>
            </a:r>
            <a:r>
              <a:rPr lang="en-US" altLang="zh-CN" sz="2000" dirty="0" smtClean="0"/>
              <a:t>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at_the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turn_out_to_be</a:t>
            </a:r>
            <a:r>
              <a:rPr lang="en-US" altLang="zh-CN" sz="2000" dirty="0" smtClean="0"/>
              <a:t>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increased_by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“</a:t>
            </a:r>
            <a:r>
              <a:rPr lang="en-US" altLang="zh-CN" sz="2000" dirty="0" err="1" smtClean="0"/>
              <a:t>in_this_paper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...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“data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sets”,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“real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data”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…</a:t>
            </a:r>
            <a:endParaRPr lang="zh-CN" altLang="en-US" sz="20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5471" y="3120445"/>
            <a:ext cx="842132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Church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al.</a:t>
            </a:r>
            <a:r>
              <a:rPr lang="zh-CN" altLang="en-US" sz="1600" dirty="0" smtClean="0"/>
              <a:t> </a:t>
            </a:r>
            <a:r>
              <a:rPr lang="en-US" sz="1600" dirty="0" smtClean="0">
                <a:hlinkClick r:id="rId2"/>
              </a:rPr>
              <a:t>https</a:t>
            </a:r>
            <a:r>
              <a:rPr lang="en-US" sz="1600" dirty="0">
                <a:hlinkClick r:id="rId2"/>
              </a:rPr>
              <a:t>://</a:t>
            </a:r>
            <a:r>
              <a:rPr lang="en-US" sz="1600" dirty="0" smtClean="0">
                <a:hlinkClick r:id="rId2"/>
              </a:rPr>
              <a:t>pdfs.semanticscholar.org/ccd5/898c79f90c25e24222410d5613edfd007985.pdf</a:t>
            </a:r>
            <a:endParaRPr lang="zh-CN" altLang="en-US" sz="1600" dirty="0" smtClean="0"/>
          </a:p>
          <a:p>
            <a:endParaRPr lang="zh-CN" altLang="en-US" sz="1600" dirty="0" smtClean="0"/>
          </a:p>
          <a:p>
            <a:endParaRPr lang="zh-CN" altLang="en-US" sz="1600" dirty="0"/>
          </a:p>
          <a:p>
            <a:endParaRPr lang="zh-CN" altLang="en-US" sz="1600" dirty="0" smtClean="0"/>
          </a:p>
          <a:p>
            <a:r>
              <a:rPr lang="en-US" altLang="zh-CN" sz="1600" dirty="0" smtClean="0"/>
              <a:t>Pedersen.</a:t>
            </a:r>
            <a:r>
              <a:rPr lang="zh-CN" altLang="en-US" sz="1600" dirty="0" smtClean="0"/>
              <a:t> </a:t>
            </a:r>
            <a:r>
              <a:rPr lang="en-US" altLang="zh-CN" sz="1600" dirty="0">
                <a:hlinkClick r:id="rId3"/>
              </a:rPr>
              <a:t>http://www.d.umn.edu/~</a:t>
            </a:r>
            <a:r>
              <a:rPr lang="en-US" altLang="zh-CN" sz="1600" dirty="0" smtClean="0">
                <a:hlinkClick r:id="rId3"/>
              </a:rPr>
              <a:t>tpederse/Pubs/scsug96.pdf</a:t>
            </a:r>
            <a:endParaRPr lang="zh-CN" altLang="en-US" sz="1600" dirty="0" smtClean="0"/>
          </a:p>
          <a:p>
            <a:r>
              <a:rPr lang="en-US" altLang="zh-CN" sz="1600" dirty="0" smtClean="0"/>
              <a:t>El-</a:t>
            </a:r>
            <a:r>
              <a:rPr lang="en-US" altLang="zh-CN" sz="1600" dirty="0" err="1" smtClean="0"/>
              <a:t>Kishky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al.</a:t>
            </a:r>
            <a:r>
              <a:rPr lang="zh-CN" altLang="en-US" sz="1600" dirty="0" smtClean="0"/>
              <a:t> </a:t>
            </a:r>
            <a:r>
              <a:rPr lang="en-US" altLang="zh-CN" sz="1600" dirty="0">
                <a:hlinkClick r:id="rId4"/>
              </a:rPr>
              <a:t>http://</a:t>
            </a:r>
            <a:r>
              <a:rPr lang="en-US" altLang="zh-CN" sz="1600" dirty="0" smtClean="0">
                <a:hlinkClick r:id="rId4"/>
              </a:rPr>
              <a:t>www.vldb.org/pvldb/vol8/p305-ElKishky.pdf</a:t>
            </a:r>
            <a:endParaRPr lang="zh-CN" altLang="en-US" sz="1600" dirty="0" smtClean="0"/>
          </a:p>
          <a:p>
            <a:endParaRPr lang="zh-CN" alt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95" y="3468231"/>
            <a:ext cx="3598606" cy="604399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213396" y="3703298"/>
            <a:ext cx="3239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rgbClr val="C00000"/>
                </a:solidFill>
              </a:rPr>
              <a:t>“</a:t>
            </a:r>
            <a:r>
              <a:rPr lang="en-US" altLang="zh-CN" i="1" dirty="0" err="1" smtClean="0">
                <a:solidFill>
                  <a:srgbClr val="C00000"/>
                </a:solidFill>
              </a:rPr>
              <a:t>bayesian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matrix</a:t>
            </a:r>
            <a:r>
              <a:rPr lang="zh-CN" altLang="en-US" i="1" dirty="0" smtClean="0">
                <a:solidFill>
                  <a:srgbClr val="C00000"/>
                </a:solidFill>
              </a:rPr>
              <a:t> </a:t>
            </a:r>
            <a:r>
              <a:rPr lang="en-US" altLang="zh-CN" i="1" dirty="0" smtClean="0">
                <a:solidFill>
                  <a:srgbClr val="C00000"/>
                </a:solidFill>
              </a:rPr>
              <a:t>factorization”?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24751" y="5715804"/>
            <a:ext cx="15135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rgbClr val="C00000"/>
                </a:solidFill>
              </a:rPr>
              <a:t>Thresholds?</a:t>
            </a:r>
            <a:endParaRPr lang="zh-CN" altLang="en-US" i="1" dirty="0" smtClean="0">
              <a:solidFill>
                <a:srgbClr val="C00000"/>
              </a:solidFill>
            </a:endParaRPr>
          </a:p>
          <a:p>
            <a:r>
              <a:rPr lang="zh-CN" altLang="en-US" i="1" dirty="0">
                <a:solidFill>
                  <a:srgbClr val="C00000"/>
                </a:solidFill>
              </a:rPr>
              <a:t/>
            </a:r>
            <a:br>
              <a:rPr lang="zh-CN" altLang="en-US" i="1" dirty="0">
                <a:solidFill>
                  <a:srgbClr val="C00000"/>
                </a:solidFill>
              </a:rPr>
            </a:br>
            <a:r>
              <a:rPr lang="en-US" altLang="zh-CN" i="1" dirty="0" smtClean="0">
                <a:solidFill>
                  <a:srgbClr val="C00000"/>
                </a:solidFill>
              </a:rPr>
              <a:t>Classification?</a:t>
            </a:r>
            <a:endParaRPr lang="zh-CN" altLang="en-US" i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5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Trigger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words</a:t>
            </a:r>
            <a:endParaRPr lang="zh-CN" altLang="en-US" sz="2400" dirty="0" smtClean="0"/>
          </a:p>
          <a:p>
            <a:pPr lvl="1"/>
            <a:r>
              <a:rPr lang="en-US" altLang="zh-CN" sz="2000" dirty="0" smtClean="0"/>
              <a:t>METHOD: </a:t>
            </a:r>
            <a:r>
              <a:rPr lang="en-US" altLang="zh-CN" sz="2000" dirty="0"/>
              <a:t>method algorithm model approach framework process scheme implementation procedure strategy </a:t>
            </a:r>
            <a:r>
              <a:rPr lang="en-US" altLang="zh-CN" sz="2000" dirty="0" smtClean="0"/>
              <a:t>architecture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PROBLEM: </a:t>
            </a:r>
            <a:r>
              <a:rPr lang="en-US" altLang="zh-CN" sz="2000" dirty="0"/>
              <a:t>problem technique process system application task evaluation tool paradigm benchmark </a:t>
            </a:r>
            <a:r>
              <a:rPr lang="en-US" altLang="zh-CN" sz="2000" dirty="0" smtClean="0"/>
              <a:t>software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DATASET: </a:t>
            </a:r>
            <a:r>
              <a:rPr lang="en-US" altLang="zh-CN" sz="2000" dirty="0"/>
              <a:t>data dataset </a:t>
            </a:r>
            <a:r>
              <a:rPr lang="en-US" altLang="zh-CN" sz="2000" dirty="0" smtClean="0"/>
              <a:t>database</a:t>
            </a:r>
            <a:endParaRPr lang="zh-CN" altLang="en-US" sz="2000" dirty="0" smtClean="0"/>
          </a:p>
          <a:p>
            <a:pPr lvl="1"/>
            <a:r>
              <a:rPr lang="en-US" altLang="zh-CN" sz="2000" dirty="0" smtClean="0"/>
              <a:t>METRIC: </a:t>
            </a:r>
            <a:r>
              <a:rPr lang="en-US" altLang="zh-CN" sz="2000" dirty="0"/>
              <a:t>value score measure metric function </a:t>
            </a:r>
            <a:r>
              <a:rPr lang="en-US" altLang="zh-CN" sz="2000" dirty="0" smtClean="0"/>
              <a:t>parameter</a:t>
            </a:r>
            <a:endParaRPr lang="zh-CN" altLang="en-US" sz="2000" dirty="0" smtClean="0"/>
          </a:p>
          <a:p>
            <a:r>
              <a:rPr lang="en-US" altLang="zh-CN" sz="2400" dirty="0" smtClean="0"/>
              <a:t>Classification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contextual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features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b="1" dirty="0" smtClean="0"/>
              <a:t>Evaluation</a:t>
            </a:r>
            <a:endParaRPr lang="zh-CN" altLang="en-US" sz="2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857" y="4601436"/>
            <a:ext cx="6548285" cy="2120039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195366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0693" y="274638"/>
            <a:ext cx="3642852" cy="1143000"/>
          </a:xfrm>
        </p:spPr>
        <p:txBody>
          <a:bodyPr>
            <a:noAutofit/>
          </a:bodyPr>
          <a:lstStyle/>
          <a:p>
            <a:pPr algn="l"/>
            <a:r>
              <a:rPr lang="en-US" altLang="zh-CN" sz="3200" dirty="0" smtClean="0"/>
              <a:t>Examples</a:t>
            </a:r>
            <a:r>
              <a:rPr lang="zh-CN" altLang="en-US" sz="3200" dirty="0" smtClean="0"/>
              <a:t/>
            </a:r>
            <a:br>
              <a:rPr lang="zh-CN" altLang="en-US" sz="3200" dirty="0" smtClean="0"/>
            </a:br>
            <a:r>
              <a:rPr lang="en-US" altLang="zh-CN" sz="3200" dirty="0"/>
              <a:t>(</a:t>
            </a:r>
            <a:r>
              <a:rPr lang="en-US" altLang="zh-CN" sz="3200" dirty="0" smtClean="0"/>
              <a:t>Entity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Typing)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48" y="274638"/>
            <a:ext cx="4437216" cy="6081712"/>
          </a:xfrm>
          <a:ln>
            <a:solidFill>
              <a:srgbClr val="C00000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8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0026" y="3922758"/>
            <a:ext cx="87259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Dr.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dirty="0" err="1" smtClean="0">
                <a:solidFill>
                  <a:schemeClr val="bg1"/>
                </a:solidFill>
              </a:rPr>
              <a:t>Zordon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Alpha,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find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me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data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scientist!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endParaRPr lang="en-US" sz="3600" i="1" dirty="0"/>
          </a:p>
        </p:txBody>
      </p:sp>
      <p:sp>
        <p:nvSpPr>
          <p:cNvPr id="7" name="Rectangle 6"/>
          <p:cNvSpPr/>
          <p:nvPr/>
        </p:nvSpPr>
        <p:spPr>
          <a:xfrm>
            <a:off x="2493590" y="6334780"/>
            <a:ext cx="66504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http://</a:t>
            </a:r>
            <a:r>
              <a:rPr lang="en-US" sz="2800" dirty="0" err="1">
                <a:solidFill>
                  <a:schemeClr val="bg1"/>
                </a:solidFill>
              </a:rPr>
              <a:t>powerrangers.wikia.com</a:t>
            </a:r>
            <a:r>
              <a:rPr lang="en-US" sz="2800" dirty="0">
                <a:solidFill>
                  <a:schemeClr val="bg1"/>
                </a:solidFill>
              </a:rPr>
              <a:t>/wiki/</a:t>
            </a:r>
            <a:r>
              <a:rPr lang="en-US" sz="2800" dirty="0" err="1">
                <a:solidFill>
                  <a:schemeClr val="bg1"/>
                </a:solidFill>
              </a:rPr>
              <a:t>Zordon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90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Review:</a:t>
            </a:r>
            <a:r>
              <a:rPr lang="zh-CN" altLang="en-US" dirty="0" smtClean="0"/>
              <a:t> </a:t>
            </a:r>
            <a:r>
              <a:rPr lang="en-US" altLang="zh-CN" dirty="0" smtClean="0"/>
              <a:t>Seven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T1: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c</a:t>
            </a:r>
            <a:r>
              <a:rPr lang="en-US" altLang="zh-CN" sz="2400" dirty="0" smtClean="0"/>
              <a:t>leaning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integration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(D.P.)</a:t>
            </a:r>
            <a:endParaRPr lang="zh-CN" altLang="en-US" sz="2400" dirty="0" smtClean="0"/>
          </a:p>
          <a:p>
            <a:r>
              <a:rPr lang="en-US" altLang="zh-CN" sz="2400" dirty="0" smtClean="0"/>
              <a:t>T2: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n</a:t>
            </a:r>
            <a:r>
              <a:rPr lang="en-US" altLang="zh-CN" sz="2400" dirty="0" smtClean="0"/>
              <a:t>ame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(D.P.)</a:t>
            </a:r>
            <a:r>
              <a:rPr lang="zh-CN" altLang="en-US" sz="2400" dirty="0"/>
              <a:t> </a:t>
            </a:r>
            <a:endParaRPr lang="zh-CN" altLang="en-US" sz="2400" dirty="0" smtClean="0"/>
          </a:p>
          <a:p>
            <a:r>
              <a:rPr lang="en-US" altLang="zh-CN" sz="2400" dirty="0" smtClean="0"/>
              <a:t>T3: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(D.P./</a:t>
            </a:r>
            <a:r>
              <a:rPr lang="en-US" altLang="zh-CN" sz="2400" dirty="0" err="1" smtClean="0"/>
              <a:t>Cla</a:t>
            </a:r>
            <a:r>
              <a:rPr lang="en-US" altLang="zh-CN" sz="2400" dirty="0" smtClean="0"/>
              <a:t>.)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Eval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dirty="0" smtClean="0"/>
              <a:t>T4: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Collaboration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(F.P.M.)</a:t>
            </a:r>
            <a:endParaRPr lang="zh-CN" altLang="en-US" sz="2400" dirty="0" smtClean="0"/>
          </a:p>
          <a:p>
            <a:r>
              <a:rPr lang="en-US" altLang="zh-CN" sz="2400" dirty="0" smtClean="0"/>
              <a:t>T5: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Problem-method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(A.R.M.)</a:t>
            </a:r>
            <a:endParaRPr lang="zh-CN" altLang="en-US" sz="2400" dirty="0" smtClean="0"/>
          </a:p>
          <a:p>
            <a:r>
              <a:rPr lang="en-US" altLang="zh-CN" sz="2400" dirty="0" smtClean="0"/>
              <a:t>T6: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Problem/method/author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Cla</a:t>
            </a:r>
            <a:r>
              <a:rPr lang="en-US" altLang="zh-CN" sz="2400" dirty="0" smtClean="0"/>
              <a:t>.)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Eval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dirty="0" smtClean="0"/>
              <a:t>T7: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Clu</a:t>
            </a:r>
            <a:r>
              <a:rPr lang="en-US" altLang="zh-CN" sz="2400" dirty="0" smtClean="0"/>
              <a:t>.)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Eval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D.P.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preprocessing;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Cla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F.P.M.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Clu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A.R.M.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rule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55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828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53" y="3259081"/>
            <a:ext cx="1674979" cy="16749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249932" y="2506397"/>
            <a:ext cx="543686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err="1" smtClean="0">
                <a:solidFill>
                  <a:schemeClr val="bg1"/>
                </a:solidFill>
              </a:rPr>
              <a:t>SciBot</a:t>
            </a:r>
            <a:r>
              <a:rPr lang="en-US" altLang="zh-CN" sz="36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600" b="1" dirty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Magic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powers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in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hand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now!</a:t>
            </a:r>
            <a:endParaRPr lang="zh-CN" altLang="en-US" sz="3600" b="1" i="1" dirty="0">
              <a:solidFill>
                <a:schemeClr val="bg1"/>
              </a:solidFill>
            </a:endParaRPr>
          </a:p>
          <a:p>
            <a:r>
              <a:rPr lang="en-US" altLang="zh-CN" sz="3600" b="1" i="1" dirty="0" smtClean="0">
                <a:solidFill>
                  <a:schemeClr val="bg1"/>
                </a:solidFill>
              </a:rPr>
              <a:t>But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>
                <a:solidFill>
                  <a:schemeClr val="bg1"/>
                </a:solidFill>
              </a:rPr>
              <a:t>c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an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build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nice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GUI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for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me?</a:t>
            </a:r>
            <a:endParaRPr lang="zh-CN" altLang="en-US" sz="3600" b="1" i="1" dirty="0" smtClean="0">
              <a:solidFill>
                <a:schemeClr val="bg1"/>
              </a:solidFill>
            </a:endParaRPr>
          </a:p>
          <a:p>
            <a:r>
              <a:rPr lang="en-US" altLang="zh-CN" sz="3600" b="1" i="1" dirty="0" smtClean="0">
                <a:solidFill>
                  <a:schemeClr val="bg1"/>
                </a:solidFill>
              </a:rPr>
              <a:t>And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>
                <a:solidFill>
                  <a:schemeClr val="bg1"/>
                </a:solidFill>
              </a:rPr>
              <a:t>c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an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write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err="1" smtClean="0">
                <a:solidFill>
                  <a:schemeClr val="bg1"/>
                </a:solidFill>
              </a:rPr>
              <a:t>GuideBook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for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Dr.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err="1" smtClean="0">
                <a:solidFill>
                  <a:schemeClr val="bg1"/>
                </a:solidFill>
              </a:rPr>
              <a:t>Zordon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?</a:t>
            </a:r>
            <a:endParaRPr lang="zh-CN" altLang="en-US" sz="36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0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Policy,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Requirement,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Grading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sz="2700" dirty="0" smtClean="0"/>
              <a:t>before</a:t>
            </a:r>
            <a:r>
              <a:rPr lang="zh-CN" altLang="en-US" sz="2700" dirty="0" smtClean="0"/>
              <a:t> </a:t>
            </a:r>
            <a:r>
              <a:rPr lang="en-US" altLang="zh-CN" sz="2700" dirty="0"/>
              <a:t>R</a:t>
            </a:r>
            <a:r>
              <a:rPr lang="en-US" altLang="zh-CN" sz="2700" dirty="0" smtClean="0"/>
              <a:t>ecommended</a:t>
            </a:r>
            <a:r>
              <a:rPr lang="zh-CN" altLang="en-US" sz="2700" dirty="0" smtClean="0"/>
              <a:t> </a:t>
            </a:r>
            <a:r>
              <a:rPr lang="en-US" altLang="zh-CN" sz="2700" dirty="0" smtClean="0"/>
              <a:t>Tasks</a:t>
            </a:r>
            <a:r>
              <a:rPr lang="zh-CN" altLang="en-US" sz="2700" dirty="0" smtClean="0"/>
              <a:t> 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Students are also required to write a </a:t>
            </a:r>
            <a:r>
              <a:rPr lang="en-US" altLang="zh-CN" sz="2400" b="1" dirty="0"/>
              <a:t>project </a:t>
            </a:r>
            <a:r>
              <a:rPr lang="en-US" altLang="zh-CN" sz="2400" b="1" dirty="0" smtClean="0"/>
              <a:t>report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/ </a:t>
            </a:r>
            <a:r>
              <a:rPr lang="en-US" altLang="zh-CN" sz="2400" b="1" dirty="0"/>
              <a:t>paper</a:t>
            </a:r>
            <a:r>
              <a:rPr lang="en-US" altLang="zh-CN" sz="2400" dirty="0"/>
              <a:t> to describe their achievement including the following points </a:t>
            </a:r>
            <a:r>
              <a:rPr lang="en-US" altLang="zh-CN" sz="2400" b="1" i="1" dirty="0">
                <a:solidFill>
                  <a:srgbClr val="C00000"/>
                </a:solidFill>
              </a:rPr>
              <a:t>for each task</a:t>
            </a:r>
            <a:r>
              <a:rPr lang="en-US" altLang="zh-CN" sz="2400" dirty="0"/>
              <a:t>: </a:t>
            </a:r>
            <a:r>
              <a:rPr lang="en-US" altLang="zh-CN" sz="2400" b="1" dirty="0"/>
              <a:t>(1) Motivation and task definition, (2) Approach, (3) Results, and (4) Discussions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sz="2400" dirty="0"/>
              <a:t>Students are required to submit their code package + “readme” (.ZIP) and project report/paper (.PDF). There is no paper </a:t>
            </a:r>
            <a:r>
              <a:rPr lang="en-US" sz="2400" dirty="0" smtClean="0"/>
              <a:t>template </a:t>
            </a:r>
            <a:r>
              <a:rPr lang="en-US" sz="2400" dirty="0"/>
              <a:t>requirement</a:t>
            </a:r>
            <a:r>
              <a:rPr lang="en-US" sz="2400" dirty="0" smtClean="0"/>
              <a:t>.</a:t>
            </a:r>
            <a:endParaRPr lang="zh-CN" altLang="en-US" sz="2400" dirty="0" smtClean="0"/>
          </a:p>
          <a:p>
            <a:r>
              <a:rPr lang="en-US" sz="2400" dirty="0"/>
              <a:t>The project due is </a:t>
            </a:r>
            <a:r>
              <a:rPr lang="en-US" sz="2400" b="1" i="1" dirty="0">
                <a:solidFill>
                  <a:srgbClr val="C00000"/>
                </a:solidFill>
              </a:rPr>
              <a:t>Nov 30, 2017</a:t>
            </a:r>
            <a:r>
              <a:rPr lang="en-US" sz="2400" dirty="0"/>
              <a:t>. There will be </a:t>
            </a:r>
            <a:r>
              <a:rPr lang="en-US" sz="2400" b="1" i="1" dirty="0">
                <a:solidFill>
                  <a:srgbClr val="C00000"/>
                </a:solidFill>
              </a:rPr>
              <a:t>NO extension</a:t>
            </a:r>
            <a:r>
              <a:rPr lang="en-US" sz="2400" dirty="0"/>
              <a:t>. </a:t>
            </a:r>
            <a:r>
              <a:rPr lang="en-US" sz="2400" b="1" dirty="0"/>
              <a:t>Significant updates </a:t>
            </a:r>
            <a:r>
              <a:rPr lang="en-US" sz="2400" dirty="0"/>
              <a:t>are welcome </a:t>
            </a:r>
            <a:r>
              <a:rPr lang="en-US" sz="2400" b="1" dirty="0"/>
              <a:t>before the final exam </a:t>
            </a:r>
            <a:r>
              <a:rPr lang="en-US" sz="2400" dirty="0"/>
              <a:t>– students can send </a:t>
            </a:r>
            <a:r>
              <a:rPr lang="en-US" sz="2400" dirty="0" smtClean="0"/>
              <a:t>updates </a:t>
            </a:r>
            <a:r>
              <a:rPr lang="en-US" sz="2400" dirty="0"/>
              <a:t>to the instructor after the due by e-mail but they </a:t>
            </a:r>
            <a:r>
              <a:rPr lang="en-US" sz="2400" b="1" dirty="0"/>
              <a:t>have to submit one version before the due</a:t>
            </a:r>
            <a:r>
              <a:rPr lang="en-US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HWs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will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be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designed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to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follow-up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your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progress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zh-CN" altLang="en-US" sz="2400" b="1" dirty="0" smtClean="0">
                <a:solidFill>
                  <a:srgbClr val="FF0000"/>
                </a:solidFill>
                <a:sym typeface="Wingdings"/>
              </a:rPr>
              <a:t></a:t>
            </a:r>
          </a:p>
          <a:p>
            <a:pPr lvl="1"/>
            <a:r>
              <a:rPr lang="en-US" altLang="zh-CN" sz="2000" b="1" dirty="0" smtClean="0">
                <a:solidFill>
                  <a:srgbClr val="FF0000"/>
                </a:solidFill>
                <a:sym typeface="Wingdings"/>
              </a:rPr>
              <a:t>Milestones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4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Milestones!!!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T1: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c</a:t>
            </a:r>
            <a:r>
              <a:rPr lang="en-US" altLang="zh-CN" sz="2400" dirty="0" smtClean="0"/>
              <a:t>leaning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integration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(D.P.)</a:t>
            </a:r>
            <a:endParaRPr lang="zh-CN" altLang="en-US" sz="2400" dirty="0" smtClean="0"/>
          </a:p>
          <a:p>
            <a:r>
              <a:rPr lang="en-US" altLang="zh-CN" sz="2400" dirty="0" smtClean="0"/>
              <a:t>T2: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n</a:t>
            </a:r>
            <a:r>
              <a:rPr lang="en-US" altLang="zh-CN" sz="2400" dirty="0" smtClean="0"/>
              <a:t>ame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recognition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(D.P.)</a:t>
            </a:r>
            <a:r>
              <a:rPr lang="zh-CN" altLang="en-US" sz="2400" dirty="0"/>
              <a:t> </a:t>
            </a:r>
            <a:r>
              <a:rPr lang="mr-IN" altLang="zh-CN" sz="2400" b="1" dirty="0" smtClean="0">
                <a:solidFill>
                  <a:srgbClr val="FF0000"/>
                </a:solidFill>
              </a:rPr>
              <a:t>–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HW3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(Oct.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3)</a:t>
            </a:r>
            <a:endParaRPr lang="zh-CN" altLang="en-US" sz="2400" b="1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T3: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(D.P./</a:t>
            </a:r>
            <a:r>
              <a:rPr lang="en-US" altLang="zh-CN" sz="2400" dirty="0" err="1" smtClean="0"/>
              <a:t>Cla</a:t>
            </a:r>
            <a:r>
              <a:rPr lang="en-US" altLang="zh-CN" sz="2400" dirty="0" smtClean="0"/>
              <a:t>.)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Eval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dirty="0" smtClean="0"/>
              <a:t>T4: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Collaboration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discovery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(F.P.M.)</a:t>
            </a:r>
            <a:endParaRPr lang="zh-CN" altLang="en-US" sz="2400" dirty="0" smtClean="0"/>
          </a:p>
          <a:p>
            <a:r>
              <a:rPr lang="en-US" altLang="zh-CN" sz="2400" dirty="0" smtClean="0"/>
              <a:t>T5: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Problem-method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(A.R.M.)</a:t>
            </a:r>
            <a:r>
              <a:rPr lang="mr-IN" altLang="zh-CN" sz="2400" b="1" dirty="0">
                <a:solidFill>
                  <a:srgbClr val="FF0000"/>
                </a:solidFill>
              </a:rPr>
              <a:t> –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HW4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(Nov.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9)</a:t>
            </a:r>
            <a:endParaRPr lang="zh-CN" altLang="en-US" sz="2400" dirty="0" smtClean="0"/>
          </a:p>
          <a:p>
            <a:r>
              <a:rPr lang="en-US" altLang="zh-CN" sz="2400" dirty="0" smtClean="0"/>
              <a:t>T6: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Problem/method/author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Cla</a:t>
            </a:r>
            <a:r>
              <a:rPr lang="en-US" altLang="zh-CN" sz="2400" dirty="0" smtClean="0"/>
              <a:t>.)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Eval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r>
              <a:rPr lang="en-US" altLang="zh-CN" sz="2400" dirty="0" smtClean="0"/>
              <a:t>T7: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Paper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Clu</a:t>
            </a:r>
            <a:r>
              <a:rPr lang="en-US" altLang="zh-CN" sz="2400" dirty="0" smtClean="0"/>
              <a:t>.)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Eval</a:t>
            </a:r>
            <a:r>
              <a:rPr lang="en-US" altLang="zh-CN" sz="2400" dirty="0" smtClean="0"/>
              <a:t>.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D.P.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preprocessing;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Cla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F.P.M.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Frequent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Clu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A.R.M.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=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Association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rule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mining</a:t>
            </a:r>
            <a:r>
              <a:rPr lang="zh-CN" altLang="en-US" sz="2400" dirty="0" smtClean="0"/>
              <a:t> </a:t>
            </a:r>
            <a:r>
              <a:rPr lang="mr-IN" altLang="zh-CN" sz="2400" b="1" dirty="0" smtClean="0">
                <a:solidFill>
                  <a:srgbClr val="FF0000"/>
                </a:solidFill>
              </a:rPr>
              <a:t>–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Project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(Nov.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30)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Individual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Project!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659731"/>
            <a:ext cx="5981700" cy="44069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648929" y="274638"/>
            <a:ext cx="7477432" cy="1143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8929" y="274638"/>
            <a:ext cx="7241458" cy="114300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93998" y="6308723"/>
            <a:ext cx="2496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[updated Sept. 28,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1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team will have at most 2 members.</a:t>
            </a:r>
          </a:p>
          <a:p>
            <a:r>
              <a:rPr lang="en-US" dirty="0" smtClean="0"/>
              <a:t>Students will give their partner’s name (or N/A </a:t>
            </a:r>
            <a:r>
              <a:rPr lang="mr-IN" dirty="0" smtClean="0"/>
              <a:t>–</a:t>
            </a:r>
            <a:r>
              <a:rPr lang="en-US" dirty="0" smtClean="0"/>
              <a:t> if by their own) in HW3.</a:t>
            </a:r>
          </a:p>
          <a:p>
            <a:r>
              <a:rPr lang="en-US" dirty="0" smtClean="0"/>
              <a:t>Members in the same team will have the same score.</a:t>
            </a:r>
          </a:p>
          <a:p>
            <a:r>
              <a:rPr lang="en-US" dirty="0" smtClean="0"/>
              <a:t>In last two lectures we tend to grade individual projects/undergraduates better than team projects/graduates if they generate the same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93998" y="6308723"/>
            <a:ext cx="2496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[updated Sept. 28,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363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Autofit/>
          </a:bodyPr>
          <a:lstStyle/>
          <a:p>
            <a:r>
              <a:rPr lang="en-US" sz="2000" dirty="0"/>
              <a:t>Students will </a:t>
            </a:r>
            <a:r>
              <a:rPr lang="en-US" sz="2000" b="1" dirty="0"/>
              <a:t>volunteer to present </a:t>
            </a:r>
            <a:r>
              <a:rPr lang="en-US" sz="2000" dirty="0"/>
              <a:t>their </a:t>
            </a:r>
            <a:r>
              <a:rPr lang="en-US" sz="2000" dirty="0" err="1"/>
              <a:t>SciBot</a:t>
            </a:r>
            <a:r>
              <a:rPr lang="en-US" sz="2000" dirty="0"/>
              <a:t> (tech and results) </a:t>
            </a:r>
            <a:r>
              <a:rPr lang="en-US" sz="2000" b="1" dirty="0"/>
              <a:t>in </a:t>
            </a:r>
            <a:r>
              <a:rPr lang="en-US" sz="2000" b="1" dirty="0" smtClean="0"/>
              <a:t>the last two </a:t>
            </a:r>
            <a:r>
              <a:rPr lang="en-US" sz="2000" b="1" dirty="0"/>
              <a:t>lectures</a:t>
            </a:r>
            <a:r>
              <a:rPr lang="en-US" sz="2000" dirty="0"/>
              <a:t>. Classmates and the instructor will grade them based on the presentation. For the students </a:t>
            </a:r>
            <a:r>
              <a:rPr lang="en-US" sz="2000" b="1" dirty="0"/>
              <a:t>who do not present</a:t>
            </a:r>
            <a:r>
              <a:rPr lang="en-US" sz="2000" dirty="0"/>
              <a:t>, </a:t>
            </a:r>
            <a:r>
              <a:rPr lang="en-US" sz="2000" b="1" dirty="0"/>
              <a:t>the instructor </a:t>
            </a:r>
            <a:r>
              <a:rPr lang="en-US" sz="2000" dirty="0"/>
              <a:t>will grade their projects after all the lectures end. Note that we will have </a:t>
            </a:r>
            <a:r>
              <a:rPr lang="en-US" sz="2000" b="1" dirty="0"/>
              <a:t>comparative grading </a:t>
            </a:r>
            <a:r>
              <a:rPr lang="en-US" sz="2000" dirty="0"/>
              <a:t>– </a:t>
            </a:r>
            <a:r>
              <a:rPr lang="en-US" sz="2000" i="1" dirty="0">
                <a:solidFill>
                  <a:srgbClr val="FF0000"/>
                </a:solidFill>
              </a:rPr>
              <a:t>finishing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/>
              <a:t>all the </a:t>
            </a:r>
            <a:r>
              <a:rPr lang="en-US" sz="2000" b="1" dirty="0"/>
              <a:t>required tasks </a:t>
            </a:r>
            <a:r>
              <a:rPr lang="en-US" sz="2000" dirty="0"/>
              <a:t>cannot make sure that you </a:t>
            </a:r>
            <a:r>
              <a:rPr lang="en-US" sz="2000" dirty="0" smtClean="0"/>
              <a:t>have all </a:t>
            </a:r>
            <a:r>
              <a:rPr lang="en-US" sz="2000" dirty="0" smtClean="0"/>
              <a:t>points </a:t>
            </a:r>
            <a:r>
              <a:rPr lang="mr-IN" sz="2000" dirty="0" smtClean="0"/>
              <a:t>–</a:t>
            </a:r>
            <a:r>
              <a:rPr lang="en-US" sz="2000" dirty="0" smtClean="0"/>
              <a:t> but </a:t>
            </a:r>
            <a:r>
              <a:rPr lang="en-US" sz="2000" i="1" dirty="0" smtClean="0">
                <a:solidFill>
                  <a:srgbClr val="FF0000"/>
                </a:solidFill>
              </a:rPr>
              <a:t>finishing in high quality yes</a:t>
            </a:r>
            <a:r>
              <a:rPr lang="en-US" sz="2000" dirty="0"/>
              <a:t> </a:t>
            </a:r>
            <a:r>
              <a:rPr lang="mr-IN" sz="2000" dirty="0" smtClean="0"/>
              <a:t>–</a:t>
            </a:r>
            <a:r>
              <a:rPr lang="en-US" sz="2000" dirty="0" smtClean="0"/>
              <a:t> or you can have all points if you do </a:t>
            </a:r>
            <a:r>
              <a:rPr lang="en-US" sz="2000" i="1" dirty="0" smtClean="0">
                <a:solidFill>
                  <a:srgbClr val="FF0000"/>
                </a:solidFill>
              </a:rPr>
              <a:t>required tasks in low quality</a:t>
            </a:r>
            <a:r>
              <a:rPr lang="en-US" sz="2000" dirty="0" smtClean="0"/>
              <a:t> but </a:t>
            </a:r>
            <a:r>
              <a:rPr lang="en-US" sz="2000" i="1" dirty="0" smtClean="0">
                <a:solidFill>
                  <a:srgbClr val="FF0000"/>
                </a:solidFill>
              </a:rPr>
              <a:t>some more </a:t>
            </a:r>
            <a:r>
              <a:rPr lang="en-US" sz="2000" dirty="0" smtClean="0"/>
              <a:t>tasks.</a:t>
            </a:r>
          </a:p>
          <a:p>
            <a:r>
              <a:rPr lang="en-US" sz="2000" dirty="0" smtClean="0"/>
              <a:t>Graders should have </a:t>
            </a:r>
            <a:r>
              <a:rPr lang="en-US" sz="2000" b="1" dirty="0"/>
              <a:t>higher expectations on graduates</a:t>
            </a:r>
            <a:r>
              <a:rPr lang="en-US" sz="2000" dirty="0"/>
              <a:t> than undergraduates – not only on the project results (more tasks, better performances) but also </a:t>
            </a:r>
            <a:r>
              <a:rPr lang="en-US" sz="2000" b="1" dirty="0"/>
              <a:t>on writing (a workshop-quality paper of strong reasoning)</a:t>
            </a:r>
            <a:r>
              <a:rPr lang="en-US" sz="2000" dirty="0"/>
              <a:t>. Undergraduates will be applied with a </a:t>
            </a:r>
            <a:r>
              <a:rPr lang="en-US" sz="2000" b="1" dirty="0"/>
              <a:t>uniform grading policy </a:t>
            </a:r>
            <a:r>
              <a:rPr lang="en-US" sz="2000" dirty="0"/>
              <a:t>no matter what majors they have.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93998" y="6308723"/>
            <a:ext cx="2496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[updated Sept. 28, 2017]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32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Encouraged?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r>
              <a:rPr lang="en-US" sz="2200" dirty="0"/>
              <a:t>Students are </a:t>
            </a:r>
            <a:r>
              <a:rPr lang="en-US" sz="2200" b="1" dirty="0"/>
              <a:t>encouraged</a:t>
            </a:r>
            <a:r>
              <a:rPr lang="en-US" sz="2200" dirty="0"/>
              <a:t> to implement algorithms such as </a:t>
            </a:r>
            <a:r>
              <a:rPr lang="en-US" sz="2200" dirty="0" err="1"/>
              <a:t>Apriori</a:t>
            </a:r>
            <a:r>
              <a:rPr lang="en-US" sz="2200" dirty="0"/>
              <a:t>, FP-Growth, and K- Means Clustering by themselves instead of calling Python </a:t>
            </a:r>
            <a:r>
              <a:rPr lang="en-US" sz="2200" dirty="0" smtClean="0"/>
              <a:t>packages.</a:t>
            </a:r>
            <a:endParaRPr lang="zh-CN" altLang="en-US" sz="2200" dirty="0" smtClean="0"/>
          </a:p>
          <a:p>
            <a:r>
              <a:rPr lang="en-US" sz="2200" dirty="0" smtClean="0"/>
              <a:t>Students </a:t>
            </a:r>
            <a:r>
              <a:rPr lang="en-US" sz="2200" dirty="0"/>
              <a:t>are also </a:t>
            </a:r>
            <a:r>
              <a:rPr lang="en-US" sz="2200" b="1" dirty="0"/>
              <a:t>encouraged</a:t>
            </a:r>
            <a:r>
              <a:rPr lang="en-US" sz="2200" dirty="0"/>
              <a:t> to use Python packages (e.g., </a:t>
            </a:r>
            <a:r>
              <a:rPr lang="en-US" sz="2200" dirty="0" err="1"/>
              <a:t>numpy</a:t>
            </a:r>
            <a:r>
              <a:rPr lang="en-US" sz="2200" dirty="0"/>
              <a:t> and </a:t>
            </a:r>
            <a:r>
              <a:rPr lang="en-US" sz="2200" dirty="0" err="1"/>
              <a:t>scipy</a:t>
            </a:r>
            <a:r>
              <a:rPr lang="en-US" sz="2200" dirty="0"/>
              <a:t>) when they use advanced techniques (e.g., SVMs, Neural Networks, word2vec) to address challenging </a:t>
            </a:r>
            <a:r>
              <a:rPr lang="en-US" sz="2200" dirty="0" smtClean="0"/>
              <a:t>tasks.</a:t>
            </a:r>
            <a:endParaRPr lang="zh-CN" altLang="en-US" sz="2200" dirty="0" smtClean="0"/>
          </a:p>
          <a:p>
            <a:r>
              <a:rPr lang="en-US" sz="2200" dirty="0" smtClean="0"/>
              <a:t>Students </a:t>
            </a:r>
            <a:r>
              <a:rPr lang="en-US" sz="2200" dirty="0"/>
              <a:t>are </a:t>
            </a:r>
            <a:r>
              <a:rPr lang="en-US" sz="2200" b="1" dirty="0"/>
              <a:t>encouraged</a:t>
            </a:r>
            <a:r>
              <a:rPr lang="en-US" sz="2200" dirty="0"/>
              <a:t> to compare different methods on the same task and discuss their advantages and disadvantages. Reasoning is always welcome in the </a:t>
            </a:r>
            <a:r>
              <a:rPr lang="en-US" sz="2200" dirty="0" smtClean="0"/>
              <a:t>paper.</a:t>
            </a:r>
            <a:endParaRPr lang="zh-CN" altLang="en-US" sz="2200" dirty="0" smtClean="0"/>
          </a:p>
          <a:p>
            <a:r>
              <a:rPr lang="en-US" sz="2200" dirty="0" smtClean="0"/>
              <a:t>Students </a:t>
            </a:r>
            <a:r>
              <a:rPr lang="en-US" sz="2200" dirty="0"/>
              <a:t>are </a:t>
            </a:r>
            <a:r>
              <a:rPr lang="en-US" sz="2200" b="1" dirty="0"/>
              <a:t>encouraged</a:t>
            </a:r>
            <a:r>
              <a:rPr lang="en-US" sz="2200" dirty="0"/>
              <a:t> to share any annotation data (e.g., labels, hand-crafted rules) but not any segment of </a:t>
            </a:r>
            <a:r>
              <a:rPr lang="en-US" sz="2200" dirty="0" smtClean="0"/>
              <a:t>codes.</a:t>
            </a:r>
            <a:endParaRPr lang="zh-CN" altLang="en-US" sz="2200" dirty="0" smtClean="0"/>
          </a:p>
          <a:p>
            <a:r>
              <a:rPr lang="en-US" sz="2200" dirty="0" smtClean="0"/>
              <a:t>Students </a:t>
            </a:r>
            <a:r>
              <a:rPr lang="en-US" sz="2200" dirty="0"/>
              <a:t>are </a:t>
            </a:r>
            <a:r>
              <a:rPr lang="en-US" sz="2200" b="1" dirty="0"/>
              <a:t>encouraged</a:t>
            </a:r>
            <a:r>
              <a:rPr lang="en-US" sz="2200" dirty="0"/>
              <a:t> to make a GUI for the </a:t>
            </a:r>
            <a:r>
              <a:rPr lang="en-US" sz="2200" dirty="0" err="1"/>
              <a:t>SciBot</a:t>
            </a:r>
            <a:r>
              <a:rPr lang="en-US" sz="2200" dirty="0"/>
              <a:t>. They are also encouraged to give a better name to their bots than “</a:t>
            </a:r>
            <a:r>
              <a:rPr lang="en-US" sz="2200" dirty="0" err="1"/>
              <a:t>SciBot</a:t>
            </a:r>
            <a:r>
              <a:rPr lang="en-US" sz="2200" dirty="0"/>
              <a:t>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436373" y="6356350"/>
            <a:ext cx="57076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58AC"/>
                </a:solidFill>
                <a:latin typeface="Corbel" charset="0"/>
                <a:ea typeface="Corbel" charset="0"/>
                <a:cs typeface="Corbel" charset="0"/>
                <a:hlinkClick r:id="rId2"/>
              </a:rPr>
              <a:t>https://</a:t>
            </a:r>
            <a:r>
              <a:rPr lang="en-US" sz="2000" dirty="0">
                <a:solidFill>
                  <a:srgbClr val="0058AC"/>
                </a:solidFill>
                <a:latin typeface="Corbel" charset="0"/>
                <a:ea typeface="Corbel" charset="0"/>
                <a:cs typeface="Corbel" charset="0"/>
                <a:hlinkClick r:id="rId2"/>
              </a:rPr>
              <a:t>piazza.com/class/j6dmfs52c6d5ov</a:t>
            </a:r>
            <a:endParaRPr lang="en-US" sz="2000" dirty="0">
              <a:latin typeface="Corbel" charset="0"/>
              <a:ea typeface="Corbel" charset="0"/>
              <a:cs typeface="Corbe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50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SciBot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5781"/>
            <a:ext cx="8229600" cy="4114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38</a:t>
            </a:fld>
            <a:endParaRPr lang="en-US"/>
          </a:p>
        </p:txBody>
      </p:sp>
      <p:sp>
        <p:nvSpPr>
          <p:cNvPr id="6" name="Down Arrow 5"/>
          <p:cNvSpPr/>
          <p:nvPr/>
        </p:nvSpPr>
        <p:spPr>
          <a:xfrm rot="20293951">
            <a:off x="4918057" y="1247657"/>
            <a:ext cx="431858" cy="728103"/>
          </a:xfrm>
          <a:prstGeom prst="downArrow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4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FAQ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Q1: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A1:</a:t>
            </a:r>
            <a:endParaRPr lang="zh-CN" altLang="en-US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Q2:</a:t>
            </a:r>
            <a:endParaRPr lang="zh-CN" altLang="en-US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A2: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54852" y="6198255"/>
            <a:ext cx="40062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Next:</a:t>
            </a:r>
            <a:r>
              <a:rPr lang="zh-CN" altLang="en-US" sz="2800" i="1" dirty="0">
                <a:solidFill>
                  <a:schemeClr val="bg1"/>
                </a:solidFill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</a:rPr>
              <a:t>Recommended</a:t>
            </a:r>
            <a:r>
              <a:rPr lang="zh-CN" altLang="en-US" sz="2800" i="1" dirty="0">
                <a:solidFill>
                  <a:schemeClr val="bg1"/>
                </a:solidFill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</a:rPr>
              <a:t>tasks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7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586716"/>
            <a:ext cx="5943600" cy="32712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94298"/>
            <a:ext cx="7462684" cy="369332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www.glassdoor.com</a:t>
            </a:r>
            <a:r>
              <a:rPr lang="en-US" dirty="0">
                <a:solidFill>
                  <a:schemeClr val="bg1"/>
                </a:solidFill>
              </a:rPr>
              <a:t>/Salaries/data-scientist-salary-SRCH_KO0,14.htm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758849"/>
            <a:ext cx="5943600" cy="15973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0"/>
            <a:ext cx="5943600" cy="28178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1699" y="3585120"/>
            <a:ext cx="29787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/>
              <a:t>They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are</a:t>
            </a:r>
            <a:endParaRPr lang="zh-CN" altLang="en-US" sz="3600" b="1" i="1" dirty="0"/>
          </a:p>
          <a:p>
            <a:r>
              <a:rPr lang="en-US" altLang="zh-CN" sz="3600" b="1" i="1" dirty="0" smtClean="0"/>
              <a:t>too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expensive!</a:t>
            </a:r>
            <a:endParaRPr lang="en-US" sz="36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0" y="4808801"/>
            <a:ext cx="2234817" cy="166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52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WebUI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2678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UIUC</a:t>
            </a:r>
            <a:r>
              <a:rPr lang="zh-CN" altLang="en-US" dirty="0" smtClean="0"/>
              <a:t> </a:t>
            </a:r>
            <a:r>
              <a:rPr lang="en-US" altLang="zh-CN" dirty="0" smtClean="0"/>
              <a:t>CS412</a:t>
            </a:r>
            <a:r>
              <a:rPr lang="zh-CN" altLang="en-US" dirty="0" smtClean="0"/>
              <a:t> </a:t>
            </a:r>
            <a:r>
              <a:rPr lang="en-US" altLang="zh-CN" dirty="0" smtClean="0"/>
              <a:t>Summer’17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../Snip20170818_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58" y="1875347"/>
            <a:ext cx="7315200" cy="4846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883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1+: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Degree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4624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Regression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Linear,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Power-law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Poisson,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Gaussian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98" y="1602522"/>
            <a:ext cx="4572000" cy="4572000"/>
          </a:xfrm>
          <a:prstGeom prst="rect">
            <a:avLst/>
          </a:prstGeom>
        </p:spPr>
      </p:pic>
      <p:cxnSp>
        <p:nvCxnSpPr>
          <p:cNvPr id="6" name="Straight Connector 12"/>
          <p:cNvCxnSpPr/>
          <p:nvPr/>
        </p:nvCxnSpPr>
        <p:spPr>
          <a:xfrm>
            <a:off x="6857231" y="2635398"/>
            <a:ext cx="1247523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13"/>
          <p:cNvCxnSpPr/>
          <p:nvPr/>
        </p:nvCxnSpPr>
        <p:spPr>
          <a:xfrm>
            <a:off x="6857231" y="2156426"/>
            <a:ext cx="1247523" cy="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4"/>
          <p:cNvCxnSpPr/>
          <p:nvPr/>
        </p:nvCxnSpPr>
        <p:spPr>
          <a:xfrm>
            <a:off x="76292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15"/>
          <p:cNvSpPr/>
          <p:nvPr/>
        </p:nvSpPr>
        <p:spPr>
          <a:xfrm>
            <a:off x="7368211" y="267229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Corbel" charset="0"/>
                <a:ea typeface="Corbel" charset="0"/>
                <a:cs typeface="Corbel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0" name="Rectangle 16"/>
          <p:cNvSpPr/>
          <p:nvPr/>
        </p:nvSpPr>
        <p:spPr>
          <a:xfrm>
            <a:off x="7368210" y="1644471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Corbel" charset="0"/>
                <a:ea typeface="Corbel" charset="0"/>
                <a:cs typeface="Corbel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cxnSp>
        <p:nvCxnSpPr>
          <p:cNvPr id="11" name="Straight Connector 17"/>
          <p:cNvCxnSpPr/>
          <p:nvPr/>
        </p:nvCxnSpPr>
        <p:spPr>
          <a:xfrm flipH="1">
            <a:off x="6750409" y="2743766"/>
            <a:ext cx="3681" cy="1678900"/>
          </a:xfrm>
          <a:prstGeom prst="line">
            <a:avLst/>
          </a:prstGeom>
          <a:ln w="63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8"/>
          <p:cNvSpPr/>
          <p:nvPr/>
        </p:nvSpPr>
        <p:spPr>
          <a:xfrm>
            <a:off x="6750409" y="4047041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Corbel" charset="0"/>
                <a:ea typeface="Corbel" charset="0"/>
                <a:cs typeface="Corbel" charset="0"/>
              </a:rPr>
              <a:t>d=20</a:t>
            </a:r>
            <a:endParaRPr lang="en-US" sz="2800" b="1" dirty="0">
              <a:solidFill>
                <a:srgbClr val="00B0F0"/>
              </a:solidFill>
              <a:latin typeface="Corbel" charset="0"/>
              <a:ea typeface="Corbel" charset="0"/>
              <a:cs typeface="Corbel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5975" y="6045993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 smtClean="0"/>
              <a:t>CatchSync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(KDD’14):</a:t>
            </a:r>
            <a:r>
              <a:rPr lang="zh-CN" altLang="en-US" sz="1600" dirty="0" smtClean="0"/>
              <a:t> </a:t>
            </a:r>
            <a:r>
              <a:rPr lang="en-US" sz="1600" dirty="0" smtClean="0">
                <a:hlinkClick r:id="rId3"/>
              </a:rPr>
              <a:t>http://www.meng-jiang.com/pubs/catchsync-kdd14/catchsync-kdd14-paper.pdf</a:t>
            </a:r>
            <a:endParaRPr lang="zh-CN" altLang="en-US" sz="1600" dirty="0" smtClean="0"/>
          </a:p>
          <a:p>
            <a:r>
              <a:rPr lang="en-US" altLang="zh-CN" sz="1600" dirty="0" smtClean="0"/>
              <a:t>KONECT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network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collection:</a:t>
            </a:r>
            <a:r>
              <a:rPr lang="zh-CN" altLang="en-US" sz="1600" dirty="0" smtClean="0"/>
              <a:t> </a:t>
            </a:r>
            <a:r>
              <a:rPr lang="en-US" altLang="zh-CN" sz="1600" dirty="0" smtClean="0">
                <a:hlinkClick r:id="rId4"/>
              </a:rPr>
              <a:t>http</a:t>
            </a:r>
            <a:r>
              <a:rPr lang="en-US" altLang="zh-CN" sz="1600" dirty="0">
                <a:hlinkClick r:id="rId4"/>
              </a:rPr>
              <a:t>://konect.uni-koblenz.de/networks</a:t>
            </a:r>
            <a:r>
              <a:rPr lang="en-US" altLang="zh-CN" sz="1600" dirty="0" smtClean="0">
                <a:hlinkClick r:id="rId4"/>
              </a:rPr>
              <a:t>/</a:t>
            </a:r>
            <a:endParaRPr lang="zh-CN" altLang="en-US" sz="1600" dirty="0" smtClean="0"/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44" y="2746714"/>
            <a:ext cx="3123873" cy="312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180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3+: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Cluster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First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entity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clustering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typing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High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confidence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entity’s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help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type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other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entities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same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What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features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entity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clustering?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42</a:t>
            </a:fld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61" y="3526981"/>
            <a:ext cx="7622868" cy="10448012"/>
          </a:xfrm>
          <a:prstGeom prst="rect">
            <a:avLst/>
          </a:prstGeom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353961" y="3731342"/>
            <a:ext cx="6213987" cy="471949"/>
          </a:xfrm>
          <a:prstGeom prst="rect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6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4+:</a:t>
            </a:r>
            <a:r>
              <a:rPr lang="zh-CN" altLang="en-US" dirty="0" smtClean="0"/>
              <a:t> </a:t>
            </a:r>
            <a:r>
              <a:rPr lang="en-US" altLang="zh-CN" dirty="0" smtClean="0"/>
              <a:t>Advisor-Advisee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Beyond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collaboration</a:t>
            </a:r>
            <a:r>
              <a:rPr lang="en-US" altLang="zh-CN" dirty="0"/>
              <a:t>s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First-last-author</a:t>
            </a:r>
            <a:r>
              <a:rPr lang="zh-CN" altLang="en-US" dirty="0" smtClean="0"/>
              <a:t> </a:t>
            </a:r>
            <a:r>
              <a:rPr lang="en-US" altLang="zh-CN" dirty="0" smtClean="0"/>
              <a:t>rule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Measuring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proximity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i="1" dirty="0" err="1" smtClean="0">
                <a:solidFill>
                  <a:srgbClr val="C00000"/>
                </a:solidFill>
              </a:rPr>
              <a:t>Kulc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/>
              <a:t>measure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Correlation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between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</a:t>
            </a:r>
            <a:endParaRPr lang="zh-CN" altLang="en-US" dirty="0" smtClean="0"/>
          </a:p>
          <a:p>
            <a:pPr lvl="1"/>
            <a:r>
              <a:rPr lang="en-US" altLang="zh-CN" dirty="0" smtClean="0"/>
              <a:t>Ground-truth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8: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SciCube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Autofit/>
          </a:bodyPr>
          <a:lstStyle/>
          <a:p>
            <a:r>
              <a:rPr lang="en-US" sz="2200" dirty="0"/>
              <a:t>Given enriched structured data, can we construct a </a:t>
            </a:r>
            <a:r>
              <a:rPr lang="en-US" sz="2200" b="1" dirty="0"/>
              <a:t>data cube</a:t>
            </a:r>
            <a:r>
              <a:rPr lang="en-US" sz="2200" dirty="0"/>
              <a:t> and compute </a:t>
            </a:r>
            <a:r>
              <a:rPr lang="en-US" sz="2200" b="1" dirty="0" smtClean="0"/>
              <a:t>iceberg cubes</a:t>
            </a:r>
            <a:r>
              <a:rPr lang="en-US" sz="2200" dirty="0" smtClean="0"/>
              <a:t>  for </a:t>
            </a:r>
            <a:r>
              <a:rPr lang="en-US" sz="2200" dirty="0"/>
              <a:t>query-based </a:t>
            </a:r>
            <a:r>
              <a:rPr lang="en-US" sz="2200" dirty="0" smtClean="0"/>
              <a:t>applications?</a:t>
            </a:r>
            <a:endParaRPr lang="zh-CN" altLang="en-US" sz="2200" dirty="0" smtClean="0"/>
          </a:p>
          <a:p>
            <a:r>
              <a:rPr lang="en-US" sz="2200" dirty="0" smtClean="0"/>
              <a:t>E.g</a:t>
            </a:r>
            <a:r>
              <a:rPr lang="en-US" sz="2200" dirty="0"/>
              <a:t>., expert recommendation: Given a problem, list authors, papers and other information that help related </a:t>
            </a:r>
            <a:r>
              <a:rPr lang="en-US" sz="2200" dirty="0" smtClean="0"/>
              <a:t>research.</a:t>
            </a:r>
            <a:endParaRPr lang="zh-CN" altLang="en-US" sz="2200" dirty="0" smtClean="0"/>
          </a:p>
          <a:p>
            <a:r>
              <a:rPr lang="en-US" sz="2200" b="1" dirty="0" smtClean="0"/>
              <a:t>Techs</a:t>
            </a:r>
            <a:r>
              <a:rPr lang="en-US" sz="2200" b="1" dirty="0"/>
              <a:t>: </a:t>
            </a:r>
            <a:r>
              <a:rPr lang="en-US" sz="2200" dirty="0"/>
              <a:t>Data cube, iceberg cube, closed cells, </a:t>
            </a:r>
            <a:r>
              <a:rPr lang="en-US" sz="2200" dirty="0" smtClean="0"/>
              <a:t>etc.</a:t>
            </a:r>
            <a:endParaRPr lang="zh-CN" altLang="en-US" sz="2200" dirty="0" smtClean="0"/>
          </a:p>
          <a:p>
            <a:r>
              <a:rPr lang="en-US" sz="2200" b="1" dirty="0" smtClean="0"/>
              <a:t>Hints:</a:t>
            </a:r>
            <a:endParaRPr lang="zh-CN" altLang="en-US" sz="2200" b="1" dirty="0" smtClean="0"/>
          </a:p>
          <a:p>
            <a:pPr lvl="1"/>
            <a:r>
              <a:rPr lang="en-US" sz="2000" dirty="0" smtClean="0"/>
              <a:t>Each </a:t>
            </a:r>
            <a:r>
              <a:rPr lang="en-US" sz="2000" dirty="0"/>
              <a:t>paper is considered as a transaction. The cell maintains a set of papers. A paper may be in multiple cells. We count the size of paper set for the cube </a:t>
            </a:r>
            <a:r>
              <a:rPr lang="en-US" sz="2000" dirty="0" smtClean="0"/>
              <a:t>computation.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For </a:t>
            </a:r>
            <a:r>
              <a:rPr lang="en-US" sz="2000" dirty="0"/>
              <a:t>a list of entities, the attribute types are dimensions (e.g., problem, method, dataset, author, conference); the attribute values are the dimension values (e.g., “</a:t>
            </a:r>
            <a:r>
              <a:rPr lang="en-US" sz="2000" dirty="0" err="1"/>
              <a:t>naïve</a:t>
            </a:r>
            <a:r>
              <a:rPr lang="en-US" sz="2000" dirty="0"/>
              <a:t> </a:t>
            </a:r>
            <a:r>
              <a:rPr lang="en-US" sz="2000" dirty="0" err="1"/>
              <a:t>bayes</a:t>
            </a:r>
            <a:r>
              <a:rPr lang="en-US" sz="2000" dirty="0"/>
              <a:t>”, “decision tree</a:t>
            </a:r>
            <a:r>
              <a:rPr lang="en-US" sz="2000" dirty="0" smtClean="0"/>
              <a:t>”).</a:t>
            </a:r>
            <a:endParaRPr lang="zh-CN" altLang="en-US" sz="2000" dirty="0" smtClean="0"/>
          </a:p>
          <a:p>
            <a:pPr lvl="1"/>
            <a:r>
              <a:rPr lang="en-US" sz="2000" dirty="0" smtClean="0"/>
              <a:t>More </a:t>
            </a:r>
            <a:r>
              <a:rPr lang="en-US" sz="2000" dirty="0"/>
              <a:t>functionalities of the data cube, and efficiency analysis are welcome.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33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9: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Recognition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Given entity names, can we find </a:t>
            </a:r>
            <a:r>
              <a:rPr lang="en-US" b="1" dirty="0"/>
              <a:t>frequent patterns </a:t>
            </a:r>
            <a:r>
              <a:rPr lang="en-US" dirty="0"/>
              <a:t>around the entities? We replace concrete entity names as “$</a:t>
            </a:r>
            <a:r>
              <a:rPr lang="en-US" dirty="0" smtClean="0"/>
              <a:t>Entity</a:t>
            </a:r>
            <a:r>
              <a:rPr lang="en-US" altLang="zh-CN" dirty="0" smtClean="0"/>
              <a:t>.</a:t>
            </a:r>
            <a:r>
              <a:rPr lang="en-US" dirty="0" smtClean="0"/>
              <a:t>” </a:t>
            </a:r>
            <a:r>
              <a:rPr lang="en-US" dirty="0"/>
              <a:t>You can find more entities via </a:t>
            </a:r>
            <a:r>
              <a:rPr lang="en-US" b="1" dirty="0"/>
              <a:t>pattern </a:t>
            </a:r>
            <a:r>
              <a:rPr lang="en-US" b="1" dirty="0" smtClean="0"/>
              <a:t>matching</a:t>
            </a:r>
            <a:r>
              <a:rPr lang="en-US" dirty="0" smtClean="0"/>
              <a:t>.</a:t>
            </a:r>
            <a:endParaRPr lang="zh-CN" altLang="en-US" dirty="0" smtClean="0"/>
          </a:p>
          <a:p>
            <a:r>
              <a:rPr lang="en-US" dirty="0" smtClean="0"/>
              <a:t>Given </a:t>
            </a:r>
            <a:r>
              <a:rPr lang="en-US" dirty="0"/>
              <a:t>seed typed entities (methods, problems, etc.), can we find concrete frequent patterns around the typed entities? We replace concrete method/problem entities as “$Method”/“$Problem”. Those patterns indicate that you may be able to find more entities of the specific </a:t>
            </a:r>
            <a:r>
              <a:rPr lang="en-US" dirty="0" smtClean="0"/>
              <a:t>types.</a:t>
            </a:r>
            <a:endParaRPr lang="zh-CN" altLang="en-US" dirty="0" smtClean="0"/>
          </a:p>
          <a:p>
            <a:r>
              <a:rPr lang="en-US" b="1" dirty="0" smtClean="0"/>
              <a:t>Techs</a:t>
            </a:r>
            <a:r>
              <a:rPr lang="en-US" b="1" dirty="0"/>
              <a:t>: </a:t>
            </a:r>
            <a:r>
              <a:rPr lang="en-US" dirty="0"/>
              <a:t>Constraint-based frequent pattern </a:t>
            </a:r>
            <a:r>
              <a:rPr lang="en-US" dirty="0" smtClean="0"/>
              <a:t>mining.</a:t>
            </a:r>
            <a:endParaRPr lang="zh-CN" altLang="en-US" dirty="0" smtClean="0"/>
          </a:p>
          <a:p>
            <a:r>
              <a:rPr lang="en-US" b="1" dirty="0" smtClean="0"/>
              <a:t>Hints:</a:t>
            </a:r>
            <a:endParaRPr lang="zh-CN" altLang="en-US" b="1" dirty="0" smtClean="0"/>
          </a:p>
          <a:p>
            <a:pPr lvl="1"/>
            <a:r>
              <a:rPr lang="en-US" dirty="0" smtClean="0"/>
              <a:t>An </a:t>
            </a:r>
            <a:r>
              <a:rPr lang="en-US" b="1" dirty="0"/>
              <a:t>iterative process </a:t>
            </a:r>
            <a:r>
              <a:rPr lang="en-US" dirty="0"/>
              <a:t>that first generate and evaluate the support of patterns such as “problem of $Problem”, “address $Problem problem”, “propose $Method method”, “approach based on $Method”, “propose $Method for $Problem”, “address $Problem using $Method” and then recognize more entities and their types by matching the patterns in the text and repeat until convergence.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Hint: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 smtClean="0"/>
              <a:t>How </a:t>
            </a:r>
            <a:r>
              <a:rPr lang="en-US" sz="2000" b="1" dirty="0"/>
              <a:t>to match the text with patterns </a:t>
            </a:r>
            <a:r>
              <a:rPr lang="en-US" sz="2000" b="1" dirty="0" smtClean="0"/>
              <a:t>efficiently?</a:t>
            </a:r>
            <a:endParaRPr lang="zh-CN" altLang="en-US" sz="2000" b="1" dirty="0" smtClean="0"/>
          </a:p>
          <a:p>
            <a:r>
              <a:rPr lang="en-US" sz="2000" dirty="0" smtClean="0"/>
              <a:t>Suppose </a:t>
            </a:r>
            <a:r>
              <a:rPr lang="en-US" sz="2000" dirty="0"/>
              <a:t>we have </a:t>
            </a:r>
            <a:r>
              <a:rPr lang="en-US" sz="2000" dirty="0" smtClean="0"/>
              <a:t>6 patterns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sz="2000" dirty="0"/>
              <a:t>“problem of $Problem”, “address $Problem problem”, “propose $Method method”, “approach based on $Method”, “propose $Method for $Problem”, “address $Problem using $Method</a:t>
            </a:r>
            <a:r>
              <a:rPr lang="en-US" sz="2000" dirty="0" smtClean="0"/>
              <a:t>”.</a:t>
            </a:r>
            <a:endParaRPr lang="zh-CN" altLang="en-US" sz="2000" dirty="0" smtClean="0"/>
          </a:p>
          <a:p>
            <a:r>
              <a:rPr lang="en-US" altLang="zh-CN" sz="2000" b="1" dirty="0" smtClean="0"/>
              <a:t>Match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string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patterns???</a:t>
            </a:r>
            <a:endParaRPr lang="en-US" sz="20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0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65" y="3377381"/>
            <a:ext cx="6937908" cy="33440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Hint: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How to match the text with patterns efficiently?</a:t>
            </a:r>
            <a:endParaRPr lang="zh-CN" altLang="en-US" sz="2000" b="1" dirty="0"/>
          </a:p>
          <a:p>
            <a:r>
              <a:rPr lang="en-US" sz="2000" dirty="0" smtClean="0"/>
              <a:t>Suppose </a:t>
            </a:r>
            <a:r>
              <a:rPr lang="en-US" sz="2000" dirty="0"/>
              <a:t>we have </a:t>
            </a:r>
            <a:r>
              <a:rPr lang="en-US" sz="2000" dirty="0" smtClean="0"/>
              <a:t>6 patterns</a:t>
            </a:r>
            <a:r>
              <a:rPr lang="en-US" altLang="zh-CN" sz="2000" dirty="0" smtClean="0"/>
              <a:t>:</a:t>
            </a:r>
            <a:r>
              <a:rPr lang="zh-CN" altLang="en-US" sz="2000" dirty="0" smtClean="0"/>
              <a:t> </a:t>
            </a:r>
            <a:r>
              <a:rPr lang="en-US" sz="2000" dirty="0"/>
              <a:t>“problem of $Problem”, “address $Problem problem”, “propose $Method method”, “approach based on $Method”, “propose $Method for $Problem”, “address $Problem using $Method</a:t>
            </a:r>
            <a:r>
              <a:rPr lang="en-US" sz="2000" dirty="0" smtClean="0"/>
              <a:t>”.</a:t>
            </a:r>
            <a:endParaRPr lang="zh-CN" altLang="en-US" sz="2000" dirty="0" smtClean="0"/>
          </a:p>
          <a:p>
            <a:r>
              <a:rPr lang="en-US" sz="2000" b="1" dirty="0"/>
              <a:t>The data structure of </a:t>
            </a:r>
            <a:r>
              <a:rPr lang="en-US" sz="2000" b="1" dirty="0" err="1"/>
              <a:t>Trie</a:t>
            </a:r>
            <a:r>
              <a:rPr lang="en-US" sz="2000" b="1" dirty="0"/>
              <a:t> Tree</a:t>
            </a:r>
            <a:r>
              <a:rPr lang="zh-CN" altLang="en-US" sz="2000" b="1" dirty="0"/>
              <a:t> </a:t>
            </a:r>
            <a:r>
              <a:rPr lang="en-US" sz="2000" b="1" dirty="0"/>
              <a:t>(</a:t>
            </a:r>
            <a:r>
              <a:rPr lang="en-US" sz="2000" b="1" dirty="0">
                <a:hlinkClick r:id="rId3"/>
              </a:rPr>
              <a:t>https://en.wikipedia.org/wiki/Trie</a:t>
            </a:r>
            <a:r>
              <a:rPr lang="en-US" sz="2000" b="1" dirty="0"/>
              <a:t>) is </a:t>
            </a:r>
            <a:r>
              <a:rPr lang="en-US" sz="2000" b="1" dirty="0" smtClean="0"/>
              <a:t>recommended</a:t>
            </a:r>
            <a:r>
              <a:rPr lang="en-US" altLang="zh-CN" sz="2000" b="1" dirty="0" smtClean="0"/>
              <a:t>.</a:t>
            </a:r>
            <a:endParaRPr lang="zh-CN" altLang="en-US" sz="20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71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2400" dirty="0"/>
              <a:t>Task 10: Problem/method/author </a:t>
            </a:r>
            <a:r>
              <a:rPr lang="en-US" sz="2400" dirty="0" smtClean="0"/>
              <a:t>clustering</a:t>
            </a:r>
            <a:endParaRPr lang="zh-CN" altLang="en-US" sz="2400" dirty="0" smtClean="0"/>
          </a:p>
          <a:p>
            <a:pPr lvl="1"/>
            <a:r>
              <a:rPr lang="en-US" sz="2000" dirty="0" smtClean="0"/>
              <a:t>Given </a:t>
            </a:r>
            <a:r>
              <a:rPr lang="en-US" sz="2000" dirty="0"/>
              <a:t>a set of problems/methods/authors, cluster them into K groups. Evaluate the clustering results in a proper </a:t>
            </a:r>
            <a:r>
              <a:rPr lang="en-US" sz="2000" dirty="0" smtClean="0"/>
              <a:t>way.</a:t>
            </a:r>
            <a:endParaRPr lang="zh-CN" altLang="en-US" sz="2000" dirty="0" smtClean="0"/>
          </a:p>
          <a:p>
            <a:pPr lvl="1"/>
            <a:r>
              <a:rPr lang="en-US" sz="2000" b="1" dirty="0" smtClean="0"/>
              <a:t>Techs</a:t>
            </a:r>
            <a:r>
              <a:rPr lang="en-US" sz="2000" b="1" dirty="0"/>
              <a:t>: </a:t>
            </a:r>
            <a:r>
              <a:rPr lang="en-US" sz="2000" dirty="0"/>
              <a:t>K-partitioning clustering methods (K-Means</a:t>
            </a:r>
            <a:r>
              <a:rPr lang="en-US" sz="2000" dirty="0" smtClean="0"/>
              <a:t>).</a:t>
            </a:r>
            <a:endParaRPr lang="zh-CN" altLang="en-US" sz="2000" dirty="0" smtClean="0"/>
          </a:p>
          <a:p>
            <a:r>
              <a:rPr lang="en-US" sz="2400" dirty="0"/>
              <a:t>Task 11: Attribute </a:t>
            </a:r>
            <a:r>
              <a:rPr lang="en-US" sz="2400" dirty="0" smtClean="0"/>
              <a:t>discovery</a:t>
            </a:r>
            <a:endParaRPr lang="zh-CN" altLang="en-US" sz="2400" dirty="0" smtClean="0"/>
          </a:p>
          <a:p>
            <a:pPr lvl="1"/>
            <a:r>
              <a:rPr lang="en-US" sz="2000" dirty="0" smtClean="0"/>
              <a:t>Suppose </a:t>
            </a:r>
            <a:r>
              <a:rPr lang="en-US" sz="2000" dirty="0"/>
              <a:t>we use rules to type digit number as $Digit. Can we find the size of datasets used in the papers? Can we find the performance of </a:t>
            </a:r>
            <a:r>
              <a:rPr lang="en-US" sz="2000" dirty="0" smtClean="0"/>
              <a:t>methods?</a:t>
            </a:r>
            <a:endParaRPr lang="zh-CN" altLang="en-US" sz="2000" dirty="0" smtClean="0"/>
          </a:p>
          <a:p>
            <a:pPr lvl="1"/>
            <a:r>
              <a:rPr lang="en-US" sz="2000" b="1" dirty="0" smtClean="0"/>
              <a:t>Techs</a:t>
            </a:r>
            <a:r>
              <a:rPr lang="en-US" sz="2000" b="1" dirty="0"/>
              <a:t>: </a:t>
            </a:r>
            <a:r>
              <a:rPr lang="en-US" sz="2000" dirty="0" smtClean="0"/>
              <a:t>Constraint-based </a:t>
            </a:r>
            <a:r>
              <a:rPr lang="en-US" sz="2000" dirty="0"/>
              <a:t>frequent pattern mining</a:t>
            </a:r>
            <a:r>
              <a:rPr lang="en-US" sz="2000" dirty="0" smtClean="0"/>
              <a:t>.</a:t>
            </a:r>
            <a:endParaRPr lang="zh-CN" altLang="en-US" sz="2000" dirty="0" smtClean="0"/>
          </a:p>
          <a:p>
            <a:r>
              <a:rPr lang="en-US" sz="2400" dirty="0"/>
              <a:t>Task 12: Ensemble </a:t>
            </a:r>
            <a:r>
              <a:rPr lang="en-US" sz="2400" dirty="0" smtClean="0"/>
              <a:t>learning</a:t>
            </a:r>
            <a:endParaRPr lang="zh-CN" altLang="en-US" sz="2400" dirty="0" smtClean="0"/>
          </a:p>
          <a:p>
            <a:pPr lvl="1"/>
            <a:r>
              <a:rPr lang="en-US" sz="2000" dirty="0" smtClean="0"/>
              <a:t>Suppose </a:t>
            </a:r>
            <a:r>
              <a:rPr lang="en-US" sz="2000" dirty="0"/>
              <a:t>we have multiple models/methods for a specific task (actually you do have if you’ve finished the required tasks). Can we use ensemble methods to further improve the </a:t>
            </a:r>
            <a:r>
              <a:rPr lang="en-US" sz="2000" dirty="0" smtClean="0"/>
              <a:t>performance?</a:t>
            </a:r>
            <a:endParaRPr lang="zh-CN" altLang="en-US" sz="2000" dirty="0" smtClean="0"/>
          </a:p>
          <a:p>
            <a:pPr lvl="1"/>
            <a:r>
              <a:rPr lang="en-US" sz="2000" b="1" dirty="0" smtClean="0"/>
              <a:t>Techs</a:t>
            </a:r>
            <a:r>
              <a:rPr lang="en-US" sz="2000" b="1" dirty="0"/>
              <a:t>: </a:t>
            </a:r>
            <a:r>
              <a:rPr lang="en-US" sz="2000" dirty="0"/>
              <a:t>Ensemble methods (bagging, </a:t>
            </a:r>
            <a:r>
              <a:rPr lang="en-US" sz="2000" dirty="0" err="1"/>
              <a:t>Adaboost</a:t>
            </a:r>
            <a:r>
              <a:rPr lang="en-US" sz="2000" dirty="0"/>
              <a:t>, etc.).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5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 smtClean="0"/>
              <a:t>Tasks</a:t>
            </a:r>
            <a:r>
              <a:rPr lang="zh-CN" altLang="en-US" dirty="0" smtClean="0"/>
              <a:t> </a:t>
            </a:r>
            <a:r>
              <a:rPr lang="en-US" altLang="zh-CN" dirty="0" smtClean="0"/>
              <a:t>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Task 13: Practice with advanced classification and clustering </a:t>
            </a:r>
            <a:r>
              <a:rPr lang="en-US" sz="2800" dirty="0" smtClean="0"/>
              <a:t>methods</a:t>
            </a:r>
            <a:endParaRPr lang="zh-CN" altLang="en-US" sz="2800" dirty="0" smtClean="0"/>
          </a:p>
          <a:p>
            <a:pPr lvl="1"/>
            <a:r>
              <a:rPr lang="en-US" sz="2400" dirty="0" smtClean="0"/>
              <a:t>Can </a:t>
            </a:r>
            <a:r>
              <a:rPr lang="en-US" sz="2400" dirty="0"/>
              <a:t>you solve the above tasks with advanced classification models (e.g., SVMs, Neural Networks) and clustering methods (e.g., spectral clustering</a:t>
            </a:r>
            <a:r>
              <a:rPr lang="en-US" sz="2400" dirty="0" smtClean="0"/>
              <a:t>)?</a:t>
            </a:r>
            <a:endParaRPr lang="zh-CN" altLang="en-US" sz="2400" dirty="0" smtClean="0"/>
          </a:p>
          <a:p>
            <a:r>
              <a:rPr lang="en-US" sz="2800" dirty="0"/>
              <a:t>Task 14: Other interesting tasks related to other data </a:t>
            </a:r>
            <a:r>
              <a:rPr lang="en-US" sz="2800" dirty="0" smtClean="0"/>
              <a:t>entries/attribute</a:t>
            </a:r>
            <a:r>
              <a:rPr lang="en-US" altLang="zh-CN" sz="2800" dirty="0" smtClean="0"/>
              <a:t>:</a:t>
            </a:r>
            <a:endParaRPr lang="zh-CN" altLang="en-US" sz="2800" dirty="0" smtClean="0"/>
          </a:p>
          <a:p>
            <a:pPr lvl="1"/>
            <a:r>
              <a:rPr lang="en-US" altLang="zh-CN" sz="2400" dirty="0"/>
              <a:t>A</a:t>
            </a:r>
            <a:r>
              <a:rPr lang="en-US" sz="2400" dirty="0" smtClean="0"/>
              <a:t>ffiliation </a:t>
            </a:r>
            <a:r>
              <a:rPr lang="en-US" sz="2400" dirty="0"/>
              <a:t>ranking on a specific </a:t>
            </a:r>
            <a:r>
              <a:rPr lang="en-US" sz="2400" dirty="0" smtClean="0"/>
              <a:t>method/problem</a:t>
            </a:r>
            <a:endParaRPr lang="zh-CN" altLang="en-US" sz="2400" dirty="0" smtClean="0"/>
          </a:p>
          <a:p>
            <a:r>
              <a:rPr lang="en-US" sz="2800" dirty="0"/>
              <a:t>Task 15: Data visualization is encouraged.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03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9514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How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many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data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science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papers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have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read?</a:t>
            </a:r>
            <a:endParaRPr lang="zh-CN" altLang="en-US" sz="3600" b="1" i="1" dirty="0" smtClean="0">
              <a:solidFill>
                <a:schemeClr val="bg1"/>
              </a:solidFill>
            </a:endParaRPr>
          </a:p>
          <a:p>
            <a:r>
              <a:rPr lang="en-US" altLang="zh-CN" sz="3600" b="1" i="1" dirty="0" smtClean="0">
                <a:solidFill>
                  <a:schemeClr val="bg1"/>
                </a:solidFill>
              </a:rPr>
              <a:t>(#papers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cited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in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your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PhD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thesis)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0684" y="3429000"/>
            <a:ext cx="8353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172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33716" y="3752165"/>
            <a:ext cx="882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256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04578" y="3605980"/>
            <a:ext cx="8835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smtClean="0">
                <a:solidFill>
                  <a:schemeClr val="bg1"/>
                </a:solidFill>
              </a:rPr>
              <a:t>185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82060" y="3333134"/>
            <a:ext cx="861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120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81502" y="3605979"/>
            <a:ext cx="8691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210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88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9108281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441" y="2689602"/>
            <a:ext cx="902554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Dr.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dirty="0" err="1" smtClean="0">
                <a:solidFill>
                  <a:schemeClr val="bg1"/>
                </a:solidFill>
              </a:rPr>
              <a:t>Zordon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What’s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your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grade?</a:t>
            </a:r>
            <a:endParaRPr lang="zh-CN" altLang="en-US" sz="3200" b="1" i="1" dirty="0">
              <a:solidFill>
                <a:schemeClr val="bg1"/>
              </a:solidFill>
            </a:endParaRPr>
          </a:p>
          <a:p>
            <a:endParaRPr lang="zh-CN" altLang="en-US" sz="3200" b="1" i="1" dirty="0" smtClean="0">
              <a:solidFill>
                <a:schemeClr val="bg1"/>
              </a:solidFill>
            </a:endParaRPr>
          </a:p>
          <a:p>
            <a:r>
              <a:rPr lang="en-US" altLang="zh-CN" sz="3200" b="1" dirty="0" err="1" smtClean="0">
                <a:solidFill>
                  <a:schemeClr val="bg1"/>
                </a:solidFill>
              </a:rPr>
              <a:t>SciBot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did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all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the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tasks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mr-IN" altLang="zh-CN" sz="3200" b="1" i="1" dirty="0" smtClean="0">
                <a:solidFill>
                  <a:schemeClr val="bg1"/>
                </a:solidFill>
              </a:rPr>
              <a:t>–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got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an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A!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And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save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20</a:t>
            </a:r>
            <a:r>
              <a:rPr lang="zh-CN" altLang="en-US" sz="3200" b="1" i="1" dirty="0">
                <a:solidFill>
                  <a:schemeClr val="bg1"/>
                </a:solidFill>
              </a:rPr>
              <a:t> 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*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$150,000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=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$3,000,000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per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year!</a:t>
            </a:r>
            <a:endParaRPr lang="zh-CN" altLang="en-US" sz="3200" b="1" i="1" dirty="0" smtClean="0">
              <a:solidFill>
                <a:schemeClr val="bg1"/>
              </a:solidFill>
            </a:endParaRPr>
          </a:p>
          <a:p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want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more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papers.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Feed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me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more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data.</a:t>
            </a:r>
            <a:endParaRPr lang="zh-CN" altLang="en-US" sz="3200" b="1" i="1" dirty="0" smtClean="0">
              <a:solidFill>
                <a:schemeClr val="bg1"/>
              </a:solidFill>
            </a:endParaRPr>
          </a:p>
          <a:p>
            <a:r>
              <a:rPr lang="en-US" altLang="zh-CN" sz="3200" b="1" i="1" dirty="0" smtClean="0">
                <a:solidFill>
                  <a:schemeClr val="bg1"/>
                </a:solidFill>
              </a:rPr>
              <a:t>(10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days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later)</a:t>
            </a:r>
            <a:endParaRPr lang="zh-CN" altLang="en-US" sz="3200" b="1" i="1" dirty="0" smtClean="0">
              <a:solidFill>
                <a:schemeClr val="bg1"/>
              </a:solidFill>
            </a:endParaRPr>
          </a:p>
          <a:p>
            <a:r>
              <a:rPr lang="en-US" altLang="zh-CN" sz="3200" b="1" dirty="0" err="1" smtClean="0">
                <a:solidFill>
                  <a:schemeClr val="bg1"/>
                </a:solidFill>
              </a:rPr>
              <a:t>SciBot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: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am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more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knowledgeable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than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you.</a:t>
            </a:r>
            <a:endParaRPr lang="zh-CN" altLang="en-US" sz="3200" b="1" i="1" dirty="0" smtClean="0">
              <a:solidFill>
                <a:schemeClr val="bg1"/>
              </a:solidFill>
            </a:endParaRPr>
          </a:p>
          <a:p>
            <a:r>
              <a:rPr lang="en-US" altLang="zh-CN" sz="3200" b="1" i="1" dirty="0" smtClean="0">
                <a:solidFill>
                  <a:schemeClr val="bg1"/>
                </a:solidFill>
              </a:rPr>
              <a:t>I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am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your</a:t>
            </a:r>
            <a:r>
              <a:rPr lang="zh-CN" altLang="en-US" sz="3200" b="1" i="1" dirty="0" smtClean="0">
                <a:solidFill>
                  <a:schemeClr val="bg1"/>
                </a:solidFill>
              </a:rPr>
              <a:t>  </a:t>
            </a:r>
            <a:r>
              <a:rPr lang="en-US" altLang="zh-CN" sz="3200" b="1" i="1" dirty="0" smtClean="0">
                <a:solidFill>
                  <a:schemeClr val="bg1"/>
                </a:solidFill>
              </a:rPr>
              <a:t>BOSS!</a:t>
            </a:r>
            <a:endParaRPr lang="zh-CN" altLang="en-US" sz="3200" b="1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55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Enjoy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Power-Rangers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zh-CN" altLang="en-US" dirty="0" smtClean="0">
                <a:sym typeface="Wingdings"/>
              </a:rPr>
              <a:t>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9144000" cy="513892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025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i="1" dirty="0" smtClean="0"/>
              <a:t>How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many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papers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we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grabbed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from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the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web?</a:t>
            </a:r>
            <a:endParaRPr lang="en-US" sz="3600" i="1" dirty="0"/>
          </a:p>
        </p:txBody>
      </p:sp>
      <p:sp>
        <p:nvSpPr>
          <p:cNvPr id="7" name="Rectangle 6"/>
          <p:cNvSpPr/>
          <p:nvPr/>
        </p:nvSpPr>
        <p:spPr>
          <a:xfrm>
            <a:off x="118460" y="5785259"/>
            <a:ext cx="9025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i="1" dirty="0" smtClean="0">
                <a:solidFill>
                  <a:srgbClr val="C00000"/>
                </a:solidFill>
              </a:rPr>
              <a:t>5,853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papers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from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4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data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science</a:t>
            </a:r>
            <a:r>
              <a:rPr lang="zh-CN" altLang="en-US" sz="3600" b="1" i="1" dirty="0" smtClean="0"/>
              <a:t> </a:t>
            </a:r>
            <a:r>
              <a:rPr lang="en-US" altLang="zh-CN" sz="3600" b="1" i="1" dirty="0" smtClean="0"/>
              <a:t>conferences!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193229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15" y="604392"/>
            <a:ext cx="1856649" cy="7315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23" y="604392"/>
            <a:ext cx="1299724" cy="7315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82" y="4065861"/>
            <a:ext cx="1514622" cy="7315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612" y="2140735"/>
            <a:ext cx="2555528" cy="731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45" y="4065861"/>
            <a:ext cx="5714137" cy="7315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83" y="6030929"/>
            <a:ext cx="1922764" cy="7315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9" y="4065861"/>
            <a:ext cx="734786" cy="7315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40" y="2140735"/>
            <a:ext cx="2257007" cy="7315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96" y="6030929"/>
            <a:ext cx="2196705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77" y="6030929"/>
            <a:ext cx="3163330" cy="73152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112682"/>
            <a:ext cx="926503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KDD: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ACM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SIGKDD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Conference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Knowledge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Discovery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and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Mining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(August)</a:t>
            </a:r>
            <a:endParaRPr lang="zh-CN" altLang="en-US" sz="2000" b="1" dirty="0" smtClean="0"/>
          </a:p>
          <a:p>
            <a:r>
              <a:rPr lang="en-US" altLang="zh-CN" sz="2000" dirty="0" smtClean="0"/>
              <a:t>1994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–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collected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1,646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</a:t>
            </a:r>
            <a:endParaRPr lang="zh-CN" altLang="en-US" sz="2000" dirty="0" smtClean="0"/>
          </a:p>
          <a:p>
            <a:r>
              <a:rPr lang="en-US" altLang="zh-CN" sz="2000" dirty="0" smtClean="0"/>
              <a:t>’16: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San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Francisco;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’17: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Halifax,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Canada;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’18: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London</a:t>
            </a:r>
            <a:endParaRPr lang="zh-CN" altLang="en-US" sz="2000" dirty="0" smtClean="0"/>
          </a:p>
          <a:p>
            <a:r>
              <a:rPr lang="en-US" altLang="zh-CN" sz="2000" i="1" dirty="0" smtClean="0"/>
              <a:t>Due: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February</a:t>
            </a:r>
            <a:endParaRPr lang="zh-CN" altLang="en-US" sz="2000" i="1" dirty="0"/>
          </a:p>
        </p:txBody>
      </p:sp>
      <p:sp>
        <p:nvSpPr>
          <p:cNvPr id="16" name="Rectangle 15"/>
          <p:cNvSpPr/>
          <p:nvPr/>
        </p:nvSpPr>
        <p:spPr>
          <a:xfrm>
            <a:off x="-1" y="1588813"/>
            <a:ext cx="732886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ICDM: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IEEE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International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Conference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Mining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(December)</a:t>
            </a:r>
            <a:endParaRPr lang="zh-CN" altLang="en-US" sz="2000" b="1" dirty="0" smtClean="0"/>
          </a:p>
          <a:p>
            <a:r>
              <a:rPr lang="en-US" altLang="zh-CN" sz="2000" dirty="0"/>
              <a:t>2</a:t>
            </a:r>
            <a:r>
              <a:rPr lang="en-US" altLang="zh-CN" sz="2000" dirty="0" smtClean="0"/>
              <a:t>001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–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collected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881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</a:t>
            </a:r>
            <a:endParaRPr lang="zh-CN" altLang="en-US" sz="2000" dirty="0" smtClean="0"/>
          </a:p>
          <a:p>
            <a:r>
              <a:rPr lang="en-US" altLang="zh-CN" sz="2000" dirty="0" smtClean="0"/>
              <a:t>’16: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Barcelona;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’17: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Orleans</a:t>
            </a:r>
            <a:endParaRPr lang="zh-CN" altLang="en-US" sz="2000" dirty="0" smtClean="0"/>
          </a:p>
          <a:p>
            <a:r>
              <a:rPr lang="en-US" altLang="zh-CN" sz="2000" i="1" dirty="0" smtClean="0"/>
              <a:t>Due: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June</a:t>
            </a:r>
            <a:endParaRPr lang="zh-CN" altLang="en-US" sz="2000" i="1" dirty="0"/>
          </a:p>
        </p:txBody>
      </p:sp>
      <p:sp>
        <p:nvSpPr>
          <p:cNvPr id="17" name="Rectangle 16"/>
          <p:cNvSpPr/>
          <p:nvPr/>
        </p:nvSpPr>
        <p:spPr>
          <a:xfrm>
            <a:off x="0" y="3064945"/>
            <a:ext cx="652050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WWW: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International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World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Wide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Web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Conference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(April)</a:t>
            </a:r>
            <a:endParaRPr lang="zh-CN" altLang="en-US" sz="2000" b="1" dirty="0" smtClean="0"/>
          </a:p>
          <a:p>
            <a:r>
              <a:rPr lang="en-US" altLang="zh-CN" sz="2000" dirty="0" smtClean="0"/>
              <a:t>2001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–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collected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2,975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</a:t>
            </a:r>
            <a:endParaRPr lang="zh-CN" altLang="en-US" sz="2000" dirty="0" smtClean="0"/>
          </a:p>
          <a:p>
            <a:r>
              <a:rPr lang="en-US" altLang="zh-CN" sz="2000" dirty="0" smtClean="0"/>
              <a:t>’16: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Montreal,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Canada;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’17: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Perth,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Australia;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’18: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Lyon,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France</a:t>
            </a:r>
            <a:endParaRPr lang="zh-CN" altLang="en-US" sz="2000" dirty="0" smtClean="0"/>
          </a:p>
          <a:p>
            <a:r>
              <a:rPr lang="en-US" altLang="zh-CN" sz="2000" i="1" dirty="0" smtClean="0"/>
              <a:t>Due: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October</a:t>
            </a:r>
            <a:endParaRPr lang="zh-CN" altLang="en-US" sz="2000" i="1" dirty="0"/>
          </a:p>
        </p:txBody>
      </p:sp>
      <p:sp>
        <p:nvSpPr>
          <p:cNvPr id="18" name="Rectangle 17"/>
          <p:cNvSpPr/>
          <p:nvPr/>
        </p:nvSpPr>
        <p:spPr>
          <a:xfrm>
            <a:off x="-1" y="4952957"/>
            <a:ext cx="916526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WSDM: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ACM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International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Conference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on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Web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Search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and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Data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Mining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(February)</a:t>
            </a:r>
            <a:endParaRPr lang="zh-CN" altLang="en-US" sz="2000" b="1" dirty="0" smtClean="0"/>
          </a:p>
          <a:p>
            <a:r>
              <a:rPr lang="en-US" altLang="zh-CN" sz="2000" dirty="0" smtClean="0"/>
              <a:t>2008</a:t>
            </a:r>
            <a:r>
              <a:rPr lang="zh-CN" altLang="en-US" sz="2000" dirty="0" smtClean="0"/>
              <a:t> </a:t>
            </a:r>
            <a:r>
              <a:rPr lang="mr-IN" altLang="zh-CN" sz="2000" dirty="0" smtClean="0"/>
              <a:t>–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collected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351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papers</a:t>
            </a:r>
            <a:endParaRPr lang="zh-CN" altLang="en-US" sz="2000" dirty="0" smtClean="0"/>
          </a:p>
          <a:p>
            <a:r>
              <a:rPr lang="en-US" altLang="zh-CN" sz="2000" dirty="0" smtClean="0"/>
              <a:t>’16: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San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Fancisco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’17: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Cambridge,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UK;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’18: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Los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Angeles</a:t>
            </a:r>
            <a:endParaRPr lang="zh-CN" altLang="en-US" sz="2000" dirty="0" smtClean="0"/>
          </a:p>
          <a:p>
            <a:r>
              <a:rPr lang="en-US" altLang="zh-CN" sz="2000" i="1" dirty="0" smtClean="0"/>
              <a:t>Due:</a:t>
            </a:r>
            <a:r>
              <a:rPr lang="zh-CN" altLang="en-US" sz="2000" i="1" dirty="0" smtClean="0"/>
              <a:t> </a:t>
            </a:r>
            <a:r>
              <a:rPr lang="en-US" altLang="zh-CN" sz="2000" i="1" dirty="0" smtClean="0"/>
              <a:t>August</a:t>
            </a:r>
            <a:endParaRPr lang="zh-CN" alt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78144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5" y="5454311"/>
            <a:ext cx="3244645" cy="140368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81112"/>
            <a:ext cx="9144000" cy="5257800"/>
          </a:xfrm>
        </p:spPr>
        <p:txBody>
          <a:bodyPr>
            <a:normAutofit/>
          </a:bodyPr>
          <a:lstStyle/>
          <a:p>
            <a:r>
              <a:rPr lang="en-US" altLang="zh-CN" sz="1800" dirty="0" smtClean="0"/>
              <a:t>pdf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(5.5G):</a:t>
            </a:r>
            <a:r>
              <a:rPr lang="zh-CN" altLang="en-US" sz="1800" dirty="0" smtClean="0"/>
              <a:t> </a:t>
            </a:r>
            <a:r>
              <a:rPr lang="en-US" sz="1800" dirty="0" smtClean="0">
                <a:hlinkClick r:id="rId3"/>
              </a:rPr>
              <a:t>https</a:t>
            </a:r>
            <a:r>
              <a:rPr lang="en-US" sz="1800" dirty="0">
                <a:hlinkClick r:id="rId3"/>
              </a:rPr>
              <a:t>://</a:t>
            </a:r>
            <a:r>
              <a:rPr lang="en-US" sz="1800" dirty="0" smtClean="0">
                <a:hlinkClick r:id="rId3"/>
              </a:rPr>
              <a:t>www.dropbox.com/s/460h772tpuceew5/pdf.zip?dl=0</a:t>
            </a:r>
            <a:endParaRPr lang="zh-CN" altLang="en-US" sz="1800" dirty="0" smtClean="0"/>
          </a:p>
          <a:p>
            <a:pPr lvl="1"/>
            <a:r>
              <a:rPr lang="en-US" altLang="zh-CN" sz="1800" dirty="0" smtClean="0"/>
              <a:t>“icdm01-d3.pdf”</a:t>
            </a:r>
            <a:endParaRPr lang="zh-CN" altLang="en-US" sz="1800" dirty="0" smtClean="0"/>
          </a:p>
          <a:p>
            <a:pPr lvl="1"/>
            <a:r>
              <a:rPr lang="en-US" altLang="zh-CN" sz="1800" dirty="0" smtClean="0"/>
              <a:t>Not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recommended</a:t>
            </a:r>
            <a:endParaRPr lang="zh-CN" altLang="en-US" sz="1800" dirty="0" smtClean="0"/>
          </a:p>
          <a:p>
            <a:r>
              <a:rPr lang="en-US" altLang="zh-CN" sz="1800" dirty="0"/>
              <a:t>t</a:t>
            </a:r>
            <a:r>
              <a:rPr lang="en-US" altLang="zh-CN" sz="1800" dirty="0" smtClean="0"/>
              <a:t>ext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(270M):</a:t>
            </a:r>
            <a:r>
              <a:rPr lang="zh-CN" altLang="en-US" sz="1800" dirty="0" smtClean="0"/>
              <a:t> </a:t>
            </a:r>
            <a:r>
              <a:rPr lang="en-US" altLang="zh-CN" sz="1800" dirty="0">
                <a:hlinkClick r:id="rId4"/>
              </a:rPr>
              <a:t>https://</a:t>
            </a:r>
            <a:r>
              <a:rPr lang="en-US" altLang="zh-CN" sz="1800" dirty="0" smtClean="0">
                <a:hlinkClick r:id="rId4"/>
              </a:rPr>
              <a:t>www.dropbox.com/s/o0f7qjb5mobmfvt/text.zip?dl=0</a:t>
            </a:r>
            <a:endParaRPr lang="zh-CN" altLang="en-US" sz="1800" dirty="0" smtClean="0"/>
          </a:p>
          <a:p>
            <a:pPr lvl="1"/>
            <a:r>
              <a:rPr lang="en-US" altLang="zh-CN" sz="1800" dirty="0" smtClean="0"/>
              <a:t>“icdm01-d3.txt”</a:t>
            </a:r>
            <a:endParaRPr lang="zh-CN" altLang="en-US" sz="1800" dirty="0" smtClean="0"/>
          </a:p>
          <a:p>
            <a:pPr lvl="1"/>
            <a:r>
              <a:rPr lang="en-US" altLang="zh-CN" sz="2400" b="1" dirty="0" smtClean="0">
                <a:solidFill>
                  <a:srgbClr val="C00000"/>
                </a:solidFill>
              </a:rPr>
              <a:t>Recommended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to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skip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the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REFERENCES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section.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r>
              <a:rPr lang="en-US" altLang="zh-CN" sz="1800" dirty="0" err="1" smtClean="0"/>
              <a:t>microsoft</a:t>
            </a:r>
            <a:r>
              <a:rPr lang="zh-CN" altLang="en-US" sz="1800" dirty="0"/>
              <a:t> </a:t>
            </a:r>
            <a:r>
              <a:rPr lang="en-US" altLang="zh-CN" sz="1800" dirty="0" smtClean="0"/>
              <a:t>(100M):</a:t>
            </a:r>
            <a:r>
              <a:rPr lang="zh-CN" altLang="en-US" sz="1800" dirty="0" smtClean="0"/>
              <a:t> </a:t>
            </a:r>
            <a:r>
              <a:rPr lang="en-US" sz="1800" dirty="0">
                <a:hlinkClick r:id="rId5"/>
              </a:rPr>
              <a:t>https://</a:t>
            </a:r>
            <a:r>
              <a:rPr lang="en-US" sz="1800" dirty="0" smtClean="0">
                <a:hlinkClick r:id="rId5"/>
              </a:rPr>
              <a:t>www.dropbox.com/s/o9qzhbdd0pmk5wm/microsoft.zip?dl=0</a:t>
            </a:r>
            <a:endParaRPr lang="zh-CN" altLang="en-US" sz="1800" dirty="0" smtClean="0"/>
          </a:p>
          <a:p>
            <a:pPr lvl="1"/>
            <a:r>
              <a:rPr lang="en-US" altLang="zh-CN" sz="2400" b="1" dirty="0" err="1" smtClean="0">
                <a:solidFill>
                  <a:srgbClr val="C00000"/>
                </a:solidFill>
              </a:rPr>
              <a:t>index.txt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PID,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PDFID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sz="2400" b="1" dirty="0" err="1" smtClean="0">
                <a:solidFill>
                  <a:srgbClr val="C00000"/>
                </a:solidFill>
              </a:rPr>
              <a:t>Papers.txt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PID,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TITLE,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YEAR,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CONF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sz="2400" b="1" dirty="0" err="1" smtClean="0">
                <a:solidFill>
                  <a:srgbClr val="C00000"/>
                </a:solidFill>
              </a:rPr>
              <a:t>PaperKeywords.txt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PID,KEYWORD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sz="2400" b="1" dirty="0" err="1" smtClean="0">
                <a:solidFill>
                  <a:srgbClr val="C00000"/>
                </a:solidFill>
              </a:rPr>
              <a:t>PaperAuthorAffiliation.txt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PID,AID,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FID,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AFF,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SID</a:t>
            </a:r>
            <a:endParaRPr lang="zh-CN" altLang="en-US" sz="2400" b="1" dirty="0" smtClean="0">
              <a:solidFill>
                <a:srgbClr val="C00000"/>
              </a:solidFill>
            </a:endParaRPr>
          </a:p>
          <a:p>
            <a:pPr lvl="1"/>
            <a:r>
              <a:rPr lang="en-US" altLang="zh-CN" sz="2400" b="1" dirty="0" err="1" smtClean="0">
                <a:solidFill>
                  <a:srgbClr val="C00000"/>
                </a:solidFill>
              </a:rPr>
              <a:t>Authors.txt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: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AID,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C00000"/>
                </a:solidFill>
              </a:rPr>
              <a:t>AUT</a:t>
            </a:r>
            <a:endParaRPr lang="en-US" sz="2400" b="1" dirty="0">
              <a:solidFill>
                <a:srgbClr val="C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7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" y="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i="1" dirty="0" smtClean="0">
                <a:solidFill>
                  <a:schemeClr val="bg1"/>
                </a:solidFill>
              </a:rPr>
              <a:t>How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long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does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it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take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you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to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read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all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the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five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thousand</a:t>
            </a:r>
            <a:r>
              <a:rPr lang="zh-CN" altLang="en-US" sz="36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3600" b="1" i="1" dirty="0" smtClean="0">
                <a:solidFill>
                  <a:schemeClr val="bg1"/>
                </a:solidFill>
              </a:rPr>
              <a:t>papers?</a:t>
            </a:r>
            <a:endParaRPr lang="zh-CN" altLang="en-US" sz="3600" b="1" i="1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01919" y="3429000"/>
            <a:ext cx="45275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 smtClean="0">
                <a:solidFill>
                  <a:schemeClr val="bg1"/>
                </a:solidFill>
              </a:rPr>
              <a:t>5853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/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365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/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5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=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3.207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r>
              <a:rPr lang="en-US" altLang="zh-CN" sz="2800" b="1" i="1" dirty="0" smtClean="0">
                <a:solidFill>
                  <a:schemeClr val="bg1"/>
                </a:solidFill>
              </a:rPr>
              <a:t>years</a:t>
            </a:r>
            <a:r>
              <a:rPr lang="mr-IN" altLang="zh-CN" sz="2800" b="1" i="1" dirty="0" smtClean="0">
                <a:solidFill>
                  <a:schemeClr val="bg1"/>
                </a:solidFill>
              </a:rPr>
              <a:t>…</a:t>
            </a:r>
            <a:r>
              <a:rPr lang="zh-CN" altLang="en-US" sz="2800" b="1" i="1" dirty="0" smtClean="0">
                <a:solidFill>
                  <a:schemeClr val="bg1"/>
                </a:solidFill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49119</TotalTime>
  <Words>2957</Words>
  <Application>Microsoft Macintosh PowerPoint</Application>
  <PresentationFormat>On-screen Show (4:3)</PresentationFormat>
  <Paragraphs>587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Calibri</vt:lpstr>
      <vt:lpstr>Corbel</vt:lpstr>
      <vt:lpstr>Mangal</vt:lpstr>
      <vt:lpstr>Palatino</vt:lpstr>
      <vt:lpstr>Times New Roman</vt:lpstr>
      <vt:lpstr>Wingdings</vt:lpstr>
      <vt:lpstr>华文楷体</vt:lpstr>
      <vt:lpstr>宋体</vt:lpstr>
      <vt:lpstr>Arial</vt:lpstr>
      <vt:lpstr>Office Theme</vt:lpstr>
      <vt:lpstr>PowerPoint Presentation</vt:lpstr>
      <vt:lpstr>SciBot: A Data Science Research Bot — Data Science Course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Dataset Introduction</vt:lpstr>
      <vt:lpstr>PowerPoint Presentation</vt:lpstr>
      <vt:lpstr>PowerPoint Presentation</vt:lpstr>
      <vt:lpstr>PowerPoint Presentation</vt:lpstr>
      <vt:lpstr>PowerPoint Presentation</vt:lpstr>
      <vt:lpstr>Data Science Research</vt:lpstr>
      <vt:lpstr>Seven Required Tasks: Task 4-7</vt:lpstr>
      <vt:lpstr>Task 4</vt:lpstr>
      <vt:lpstr>Task 5</vt:lpstr>
      <vt:lpstr>Task 6</vt:lpstr>
      <vt:lpstr>Task 7</vt:lpstr>
      <vt:lpstr>Seven Required Tasks: Task 1-3</vt:lpstr>
      <vt:lpstr>PowerPoint Presentation</vt:lpstr>
      <vt:lpstr>PowerPoint Presentation</vt:lpstr>
      <vt:lpstr>Task 1: Data Cleaning and Integration </vt:lpstr>
      <vt:lpstr>Task 2: Entity Name Recognition</vt:lpstr>
      <vt:lpstr>T2-1: Entity Name Candidate Generation</vt:lpstr>
      <vt:lpstr>Examples (Method 3): Rule Matching </vt:lpstr>
      <vt:lpstr>Examples (Method 3): Re-Matching for Support</vt:lpstr>
      <vt:lpstr>T2-2: Entity Name Quality Assessment</vt:lpstr>
      <vt:lpstr>Task 3: Entity Typing</vt:lpstr>
      <vt:lpstr>Examples (Entity Typing)</vt:lpstr>
      <vt:lpstr>Review: Seven Required Tasks</vt:lpstr>
      <vt:lpstr>PowerPoint Presentation</vt:lpstr>
      <vt:lpstr>Policy, Requirement, Grading before Recommended Tasks </vt:lpstr>
      <vt:lpstr>Milestones!!!</vt:lpstr>
      <vt:lpstr>Individual Project!</vt:lpstr>
      <vt:lpstr>Team Project</vt:lpstr>
      <vt:lpstr>Grading</vt:lpstr>
      <vt:lpstr>What Are Encouraged?</vt:lpstr>
      <vt:lpstr>Your SciBot</vt:lpstr>
      <vt:lpstr>FAQ</vt:lpstr>
      <vt:lpstr>WebUI for Annotation</vt:lpstr>
      <vt:lpstr>Task 1+: Degree Distributions</vt:lpstr>
      <vt:lpstr>Task 3+: Entity Cluster Typing</vt:lpstr>
      <vt:lpstr>Task 4+: Advisor-Advisee Discovery</vt:lpstr>
      <vt:lpstr>Task 8: SciCube</vt:lpstr>
      <vt:lpstr>Task 9: Pattern-based Entity Recognition and Typing</vt:lpstr>
      <vt:lpstr>Hint: Pattern Matching</vt:lpstr>
      <vt:lpstr>Hint: Pattern Matching</vt:lpstr>
      <vt:lpstr>Other Tasks</vt:lpstr>
      <vt:lpstr>Other Tasks (cont.)</vt:lpstr>
      <vt:lpstr>PowerPoint Presentation</vt:lpstr>
      <vt:lpstr>Enjoy the Power-Rangers Project 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2195</cp:revision>
  <cp:lastPrinted>2017-01-15T22:23:57Z</cp:lastPrinted>
  <dcterms:created xsi:type="dcterms:W3CDTF">2015-05-16T14:51:23Z</dcterms:created>
  <dcterms:modified xsi:type="dcterms:W3CDTF">2017-09-28T20:38:40Z</dcterms:modified>
</cp:coreProperties>
</file>